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charts/chart17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notesSlides/notesSlide16.xml" ContentType="application/vnd.openxmlformats-officedocument.presentationml.notesSlide+xml"/>
  <Override PartName="/ppt/charts/chart18.xml" ContentType="application/vnd.openxmlformats-officedocument.drawingml.chart+xml"/>
  <Override PartName="/ppt/charts/style18.xml" ContentType="application/vnd.ms-office.chartstyle+xml"/>
  <Override PartName="/ppt/charts/colors18.xml" ContentType="application/vnd.ms-office.chartcolorstyle+xml"/>
  <Override PartName="/ppt/charts/chart19.xml" ContentType="application/vnd.openxmlformats-officedocument.drawingml.chart+xml"/>
  <Override PartName="/ppt/charts/style19.xml" ContentType="application/vnd.ms-office.chartstyle+xml"/>
  <Override PartName="/ppt/charts/colors19.xml" ContentType="application/vnd.ms-office.chartcolorstyle+xml"/>
  <Override PartName="/ppt/charts/chart20.xml" ContentType="application/vnd.openxmlformats-officedocument.drawingml.chart+xml"/>
  <Override PartName="/ppt/charts/style20.xml" ContentType="application/vnd.ms-office.chartstyle+xml"/>
  <Override PartName="/ppt/charts/colors20.xml" ContentType="application/vnd.ms-office.chartcolorstyle+xml"/>
  <Override PartName="/ppt/charts/chart21.xml" ContentType="application/vnd.openxmlformats-officedocument.drawingml.chart+xml"/>
  <Override PartName="/ppt/charts/style21.xml" ContentType="application/vnd.ms-office.chartstyle+xml"/>
  <Override PartName="/ppt/charts/colors21.xml" ContentType="application/vnd.ms-office.chartcolorstyle+xml"/>
  <Override PartName="/ppt/charts/chart22.xml" ContentType="application/vnd.openxmlformats-officedocument.drawingml.chart+xml"/>
  <Override PartName="/ppt/charts/style22.xml" ContentType="application/vnd.ms-office.chartstyle+xml"/>
  <Override PartName="/ppt/charts/colors22.xml" ContentType="application/vnd.ms-office.chartcolorstyl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8"/>
  </p:notesMasterIdLst>
  <p:sldIdLst>
    <p:sldId id="257" r:id="rId2"/>
    <p:sldId id="742" r:id="rId3"/>
    <p:sldId id="821" r:id="rId4"/>
    <p:sldId id="822" r:id="rId5"/>
    <p:sldId id="823" r:id="rId6"/>
    <p:sldId id="824" r:id="rId7"/>
    <p:sldId id="825" r:id="rId8"/>
    <p:sldId id="826" r:id="rId9"/>
    <p:sldId id="827" r:id="rId10"/>
    <p:sldId id="828" r:id="rId11"/>
    <p:sldId id="829" r:id="rId12"/>
    <p:sldId id="830" r:id="rId13"/>
    <p:sldId id="839" r:id="rId14"/>
    <p:sldId id="831" r:id="rId15"/>
    <p:sldId id="838" r:id="rId16"/>
    <p:sldId id="731" r:id="rId17"/>
    <p:sldId id="750" r:id="rId18"/>
    <p:sldId id="726" r:id="rId19"/>
    <p:sldId id="836" r:id="rId20"/>
    <p:sldId id="728" r:id="rId21"/>
    <p:sldId id="635" r:id="rId22"/>
    <p:sldId id="636" r:id="rId23"/>
    <p:sldId id="735" r:id="rId24"/>
    <p:sldId id="560" r:id="rId25"/>
    <p:sldId id="736" r:id="rId26"/>
    <p:sldId id="737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103" autoAdjust="0"/>
    <p:restoredTop sz="87199" autoAdjust="0"/>
  </p:normalViewPr>
  <p:slideViewPr>
    <p:cSldViewPr snapToGrid="0">
      <p:cViewPr varScale="1">
        <p:scale>
          <a:sx n="61" d="100"/>
          <a:sy n="61" d="100"/>
        </p:scale>
        <p:origin x="1056" y="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1.xlsx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2.xlsx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3.xlsx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4.xlsx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5.xlsx"/><Relationship Id="rId2" Type="http://schemas.microsoft.com/office/2011/relationships/chartColorStyle" Target="colors16.xml"/><Relationship Id="rId1" Type="http://schemas.microsoft.com/office/2011/relationships/chartStyle" Target="style16.xml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6.xlsx"/><Relationship Id="rId2" Type="http://schemas.microsoft.com/office/2011/relationships/chartColorStyle" Target="colors17.xml"/><Relationship Id="rId1" Type="http://schemas.microsoft.com/office/2011/relationships/chartStyle" Target="style17.xml"/></Relationships>
</file>

<file path=ppt/charts/_rels/chart1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7.xlsx"/><Relationship Id="rId2" Type="http://schemas.microsoft.com/office/2011/relationships/chartColorStyle" Target="colors18.xml"/><Relationship Id="rId1" Type="http://schemas.microsoft.com/office/2011/relationships/chartStyle" Target="style18.xml"/></Relationships>
</file>

<file path=ppt/charts/_rels/chart1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8.xlsx"/><Relationship Id="rId2" Type="http://schemas.microsoft.com/office/2011/relationships/chartColorStyle" Target="colors19.xml"/><Relationship Id="rId1" Type="http://schemas.microsoft.com/office/2011/relationships/chartStyle" Target="style19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2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9.xlsx"/><Relationship Id="rId2" Type="http://schemas.microsoft.com/office/2011/relationships/chartColorStyle" Target="colors20.xml"/><Relationship Id="rId1" Type="http://schemas.microsoft.com/office/2011/relationships/chartStyle" Target="style20.xml"/></Relationships>
</file>

<file path=ppt/charts/_rels/chart2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0.xlsx"/><Relationship Id="rId2" Type="http://schemas.microsoft.com/office/2011/relationships/chartColorStyle" Target="colors21.xml"/><Relationship Id="rId1" Type="http://schemas.microsoft.com/office/2011/relationships/chartStyle" Target="style21.xml"/></Relationships>
</file>

<file path=ppt/charts/_rels/chart2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1.xlsx"/><Relationship Id="rId2" Type="http://schemas.microsoft.com/office/2011/relationships/chartColorStyle" Target="colors22.xml"/><Relationship Id="rId1" Type="http://schemas.microsoft.com/office/2011/relationships/chartStyle" Target="style2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775763249041987"/>
          <c:y val="1.7852252230301551E-2"/>
          <c:w val="0.76214035176455452"/>
          <c:h val="0.96727087091111386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rgbClr val="C000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FF22-434A-8513-CEBB63BD4A9D}"/>
              </c:ext>
            </c:extLst>
          </c:dPt>
          <c:dPt>
            <c:idx val="1"/>
            <c:bubble3D val="0"/>
            <c:spPr>
              <a:solidFill>
                <a:srgbClr val="E84518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FF22-434A-8513-CEBB63BD4A9D}"/>
              </c:ext>
            </c:extLst>
          </c:dPt>
          <c:dPt>
            <c:idx val="2"/>
            <c:bubble3D val="0"/>
            <c:spPr>
              <a:solidFill>
                <a:srgbClr val="FF66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FF22-434A-8513-CEBB63BD4A9D}"/>
              </c:ext>
            </c:extLst>
          </c:dPt>
          <c:dPt>
            <c:idx val="3"/>
            <c:bubble3D val="0"/>
            <c:spPr>
              <a:solidFill>
                <a:srgbClr val="FF993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FF22-434A-8513-CEBB63BD4A9D}"/>
              </c:ext>
            </c:extLst>
          </c:dPt>
          <c:dPt>
            <c:idx val="4"/>
            <c:bubble3D val="0"/>
            <c:spPr>
              <a:solidFill>
                <a:srgbClr val="FFC0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FF22-434A-8513-CEBB63BD4A9D}"/>
              </c:ext>
            </c:extLst>
          </c:dPt>
          <c:dPt>
            <c:idx val="5"/>
            <c:bubble3D val="0"/>
            <c:spPr>
              <a:solidFill>
                <a:srgbClr val="D1D10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6-FF22-434A-8513-CEBB63BD4A9D}"/>
              </c:ext>
            </c:extLst>
          </c:dPt>
          <c:dPt>
            <c:idx val="6"/>
            <c:bubble3D val="0"/>
            <c:spPr>
              <a:solidFill>
                <a:srgbClr val="4EB9D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8-FF22-434A-8513-CEBB63BD4A9D}"/>
              </c:ext>
            </c:extLst>
          </c:dPt>
          <c:dPt>
            <c:idx val="7"/>
            <c:bubble3D val="0"/>
            <c:spPr>
              <a:solidFill>
                <a:srgbClr val="4D8DD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FF22-434A-8513-CEBB63BD4A9D}"/>
              </c:ext>
            </c:extLst>
          </c:dPt>
          <c:dPt>
            <c:idx val="8"/>
            <c:bubble3D val="0"/>
            <c:spPr>
              <a:solidFill>
                <a:srgbClr val="3558EB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A-FF22-434A-8513-CEBB63BD4A9D}"/>
              </c:ext>
            </c:extLst>
          </c:dPt>
          <c:dPt>
            <c:idx val="9"/>
            <c:bubble3D val="0"/>
            <c:spPr>
              <a:solidFill>
                <a:srgbClr val="00508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FF22-434A-8513-CEBB63BD4A9D}"/>
              </c:ext>
            </c:extLst>
          </c:dPt>
          <c:dPt>
            <c:idx val="10"/>
            <c:bubble3D val="0"/>
            <c:spPr>
              <a:solidFill>
                <a:srgbClr val="002D4C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FF22-434A-8513-CEBB63BD4A9D}"/>
              </c:ext>
            </c:extLst>
          </c:dPt>
          <c:dPt>
            <c:idx val="11"/>
            <c:bubble3D val="0"/>
            <c:spPr>
              <a:solidFill>
                <a:schemeClr val="tx1">
                  <a:lumMod val="75000"/>
                  <a:lumOff val="2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E-FF22-434A-8513-CEBB63BD4A9D}"/>
              </c:ext>
            </c:extLst>
          </c:dPt>
          <c:dPt>
            <c:idx val="12"/>
            <c:bubble3D val="0"/>
            <c:spPr>
              <a:solidFill>
                <a:schemeClr val="tx1">
                  <a:lumMod val="50000"/>
                  <a:lumOff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FF22-434A-8513-CEBB63BD4A9D}"/>
              </c:ext>
            </c:extLst>
          </c:dPt>
          <c:dPt>
            <c:idx val="13"/>
            <c:bubble3D val="0"/>
            <c:spPr>
              <a:solidFill>
                <a:schemeClr val="bg1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0-FF22-434A-8513-CEBB63BD4A9D}"/>
              </c:ext>
            </c:extLst>
          </c:dPt>
          <c:dPt>
            <c:idx val="14"/>
            <c:bubble3D val="0"/>
            <c:spPr>
              <a:noFill/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FF22-434A-8513-CEBB63BD4A9D}"/>
              </c:ext>
            </c:extLst>
          </c:dPt>
          <c:cat>
            <c:strRef>
              <c:f>Sheet1!$A$2:$A$16</c:f>
              <c:strCache>
                <c:ptCount val="15"/>
                <c:pt idx="0">
                  <c:v>Early Morning Bite</c:v>
                </c:pt>
                <c:pt idx="1">
                  <c:v>Breakfast For One</c:v>
                </c:pt>
                <c:pt idx="2">
                  <c:v>Family Breakfast</c:v>
                </c:pt>
                <c:pt idx="3">
                  <c:v>Breakfast @ Work / School</c:v>
                </c:pt>
                <c:pt idx="4">
                  <c:v>Mid Morning Snack</c:v>
                </c:pt>
                <c:pt idx="5">
                  <c:v>Lunch</c:v>
                </c:pt>
                <c:pt idx="6">
                  <c:v>Lunch Alternative</c:v>
                </c:pt>
                <c:pt idx="7">
                  <c:v>Afternoon Snack</c:v>
                </c:pt>
                <c:pt idx="8">
                  <c:v>After Work / School Bite</c:v>
                </c:pt>
                <c:pt idx="9">
                  <c:v>Dinner</c:v>
                </c:pt>
                <c:pt idx="10">
                  <c:v>Dinner Alternative</c:v>
                </c:pt>
                <c:pt idx="11">
                  <c:v>Evening Me</c:v>
                </c:pt>
                <c:pt idx="12">
                  <c:v>Evening We</c:v>
                </c:pt>
                <c:pt idx="13">
                  <c:v>Bedtime / Late Night Snack</c:v>
                </c:pt>
                <c:pt idx="14">
                  <c:v>REST</c:v>
                </c:pt>
              </c:strCache>
            </c:strRef>
          </c:cat>
          <c:val>
            <c:numRef>
              <c:f>Sheet1!$B$2:$B$16</c:f>
              <c:numCache>
                <c:formatCode>0.0%</c:formatCode>
                <c:ptCount val="15"/>
                <c:pt idx="0">
                  <c:v>1.4999999999999999E-2</c:v>
                </c:pt>
                <c:pt idx="1">
                  <c:v>4.4999999999999998E-2</c:v>
                </c:pt>
                <c:pt idx="2">
                  <c:v>4.4999999999999998E-2</c:v>
                </c:pt>
                <c:pt idx="3">
                  <c:v>0.01</c:v>
                </c:pt>
                <c:pt idx="4">
                  <c:v>2.5000000000000001E-2</c:v>
                </c:pt>
                <c:pt idx="5">
                  <c:v>7.4999999999999997E-2</c:v>
                </c:pt>
                <c:pt idx="6">
                  <c:v>2.5000000000000001E-2</c:v>
                </c:pt>
                <c:pt idx="7">
                  <c:v>0.04</c:v>
                </c:pt>
                <c:pt idx="8">
                  <c:v>2.5000000000000001E-2</c:v>
                </c:pt>
                <c:pt idx="9">
                  <c:v>0.09</c:v>
                </c:pt>
                <c:pt idx="10">
                  <c:v>1.4999999999999999E-2</c:v>
                </c:pt>
                <c:pt idx="11">
                  <c:v>0.02</c:v>
                </c:pt>
                <c:pt idx="12">
                  <c:v>2.5000000000000001E-2</c:v>
                </c:pt>
                <c:pt idx="13">
                  <c:v>0.04</c:v>
                </c:pt>
                <c:pt idx="14">
                  <c:v>0.5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F22-434A-8513-CEBB63BD4A9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270"/>
        <c:holeSize val="86"/>
      </c:doughnutChart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Home</c:v>
                </c:pt>
              </c:strCache>
            </c:strRef>
          </c:tx>
          <c:spPr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8990-48CC-8A05-24F66E7D2258}"/>
              </c:ext>
            </c:extLst>
          </c:dPt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0%</c:formatCode>
                <c:ptCount val="1"/>
                <c:pt idx="0">
                  <c:v>0.67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990-48CC-8A05-24F66E7D225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Away</c:v>
                </c:pt>
              </c:strCache>
            </c:strRef>
          </c:tx>
          <c:spPr>
            <a:solidFill>
              <a:schemeClr val="bg1">
                <a:lumMod val="6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0%</c:formatCode>
                <c:ptCount val="1"/>
                <c:pt idx="0">
                  <c:v>0.33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8990-48CC-8A05-24F66E7D225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04301023"/>
        <c:axId val="104298527"/>
      </c:barChart>
      <c:catAx>
        <c:axId val="104301023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104298527"/>
        <c:crosses val="autoZero"/>
        <c:auto val="1"/>
        <c:lblAlgn val="ctr"/>
        <c:lblOffset val="100"/>
        <c:noMultiLvlLbl val="0"/>
      </c:catAx>
      <c:valAx>
        <c:axId val="104298527"/>
        <c:scaling>
          <c:orientation val="minMax"/>
          <c:max val="1"/>
        </c:scaling>
        <c:delete val="1"/>
        <c:axPos val="b"/>
        <c:numFmt formatCode="0%" sourceLinked="1"/>
        <c:majorTickMark val="out"/>
        <c:minorTickMark val="none"/>
        <c:tickLblPos val="nextTo"/>
        <c:crossAx val="10430102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Home</c:v>
                </c:pt>
              </c:strCache>
            </c:strRef>
          </c:tx>
          <c:spPr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FE6A-41C0-A0A2-E0BFD478B381}"/>
              </c:ext>
            </c:extLst>
          </c:dPt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0%</c:formatCode>
                <c:ptCount val="1"/>
                <c:pt idx="0">
                  <c:v>0.72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E6A-41C0-A0A2-E0BFD478B38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Away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FE6A-41C0-A0A2-E0BFD478B381}"/>
              </c:ext>
            </c:extLst>
          </c:dPt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0%</c:formatCode>
                <c:ptCount val="1"/>
                <c:pt idx="0">
                  <c:v>0.28000000000000003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FE6A-41C0-A0A2-E0BFD478B38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04301023"/>
        <c:axId val="104298527"/>
      </c:barChart>
      <c:catAx>
        <c:axId val="104301023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104298527"/>
        <c:crosses val="autoZero"/>
        <c:auto val="1"/>
        <c:lblAlgn val="ctr"/>
        <c:lblOffset val="100"/>
        <c:noMultiLvlLbl val="0"/>
      </c:catAx>
      <c:valAx>
        <c:axId val="104298527"/>
        <c:scaling>
          <c:orientation val="minMax"/>
          <c:max val="1"/>
        </c:scaling>
        <c:delete val="1"/>
        <c:axPos val="b"/>
        <c:numFmt formatCode="0%" sourceLinked="1"/>
        <c:majorTickMark val="out"/>
        <c:minorTickMark val="none"/>
        <c:tickLblPos val="nextTo"/>
        <c:crossAx val="10430102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Home</c:v>
                </c:pt>
              </c:strCache>
            </c:strRef>
          </c:tx>
          <c:spPr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EBB3-43E9-AADF-849A186529CA}"/>
              </c:ext>
            </c:extLst>
          </c:dPt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0%</c:formatCode>
                <c:ptCount val="1"/>
                <c:pt idx="0">
                  <c:v>0.72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BB3-43E9-AADF-849A186529C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Away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EBB3-43E9-AADF-849A186529CA}"/>
              </c:ext>
            </c:extLst>
          </c:dPt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0%</c:formatCode>
                <c:ptCount val="1"/>
                <c:pt idx="0">
                  <c:v>0.28000000000000003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EBB3-43E9-AADF-849A186529C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04301023"/>
        <c:axId val="104298527"/>
      </c:barChart>
      <c:catAx>
        <c:axId val="104301023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04298527"/>
        <c:crosses val="autoZero"/>
        <c:auto val="1"/>
        <c:lblAlgn val="ctr"/>
        <c:lblOffset val="100"/>
        <c:noMultiLvlLbl val="0"/>
      </c:catAx>
      <c:valAx>
        <c:axId val="104298527"/>
        <c:scaling>
          <c:orientation val="minMax"/>
          <c:max val="1"/>
        </c:scaling>
        <c:delete val="1"/>
        <c:axPos val="b"/>
        <c:numFmt formatCode="0%" sourceLinked="1"/>
        <c:majorTickMark val="none"/>
        <c:minorTickMark val="none"/>
        <c:tickLblPos val="nextTo"/>
        <c:crossAx val="10430102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Home</c:v>
                </c:pt>
              </c:strCache>
            </c:strRef>
          </c:tx>
          <c:spPr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5FC9-43D5-B703-03366479CB86}"/>
              </c:ext>
            </c:extLst>
          </c:dPt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0%</c:formatCode>
                <c:ptCount val="1"/>
                <c:pt idx="0">
                  <c:v>0.94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FC9-43D5-B703-03366479CB8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Away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5FC9-43D5-B703-03366479CB86}"/>
              </c:ext>
            </c:extLst>
          </c:dPt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0%</c:formatCode>
                <c:ptCount val="1"/>
                <c:pt idx="0">
                  <c:v>0.06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5FC9-43D5-B703-03366479CB8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04301023"/>
        <c:axId val="104298527"/>
      </c:barChart>
      <c:catAx>
        <c:axId val="104301023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104298527"/>
        <c:crosses val="autoZero"/>
        <c:auto val="1"/>
        <c:lblAlgn val="ctr"/>
        <c:lblOffset val="100"/>
        <c:noMultiLvlLbl val="0"/>
      </c:catAx>
      <c:valAx>
        <c:axId val="104298527"/>
        <c:scaling>
          <c:orientation val="minMax"/>
          <c:max val="1"/>
          <c:min val="0"/>
        </c:scaling>
        <c:delete val="1"/>
        <c:axPos val="b"/>
        <c:numFmt formatCode="0%" sourceLinked="1"/>
        <c:majorTickMark val="out"/>
        <c:minorTickMark val="none"/>
        <c:tickLblPos val="nextTo"/>
        <c:crossAx val="10430102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Home</c:v>
                </c:pt>
              </c:strCache>
            </c:strRef>
          </c:tx>
          <c:spPr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F6CD-4326-932B-5DEC2245C4D7}"/>
              </c:ext>
            </c:extLst>
          </c:dPt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0%</c:formatCode>
                <c:ptCount val="1"/>
                <c:pt idx="0">
                  <c:v>0.8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6CD-4326-932B-5DEC2245C4D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Away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F6CD-4326-932B-5DEC2245C4D7}"/>
              </c:ext>
            </c:extLst>
          </c:dPt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0%</c:formatCode>
                <c:ptCount val="1"/>
                <c:pt idx="0">
                  <c:v>0.2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F6CD-4326-932B-5DEC2245C4D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04301023"/>
        <c:axId val="104298527"/>
      </c:barChart>
      <c:catAx>
        <c:axId val="104301023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04298527"/>
        <c:crosses val="autoZero"/>
        <c:auto val="1"/>
        <c:lblAlgn val="ctr"/>
        <c:lblOffset val="100"/>
        <c:noMultiLvlLbl val="0"/>
      </c:catAx>
      <c:valAx>
        <c:axId val="104298527"/>
        <c:scaling>
          <c:orientation val="minMax"/>
          <c:max val="1"/>
        </c:scaling>
        <c:delete val="1"/>
        <c:axPos val="b"/>
        <c:numFmt formatCode="0%" sourceLinked="1"/>
        <c:majorTickMark val="out"/>
        <c:minorTickMark val="none"/>
        <c:tickLblPos val="nextTo"/>
        <c:crossAx val="10430102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Home</c:v>
                </c:pt>
              </c:strCache>
            </c:strRef>
          </c:tx>
          <c:spPr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CDB9-48D5-A78E-53246E4D5BD9}"/>
              </c:ext>
            </c:extLst>
          </c:dPt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0%</c:formatCode>
                <c:ptCount val="1"/>
                <c:pt idx="0">
                  <c:v>0.92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DB9-48D5-A78E-53246E4D5BD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Away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CDB9-48D5-A78E-53246E4D5BD9}"/>
              </c:ext>
            </c:extLst>
          </c:dPt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0%</c:formatCode>
                <c:ptCount val="1"/>
                <c:pt idx="0">
                  <c:v>0.08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CDB9-48D5-A78E-53246E4D5BD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04301023"/>
        <c:axId val="104298527"/>
      </c:barChart>
      <c:catAx>
        <c:axId val="104301023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04298527"/>
        <c:crosses val="autoZero"/>
        <c:auto val="1"/>
        <c:lblAlgn val="ctr"/>
        <c:lblOffset val="100"/>
        <c:noMultiLvlLbl val="0"/>
      </c:catAx>
      <c:valAx>
        <c:axId val="104298527"/>
        <c:scaling>
          <c:orientation val="minMax"/>
          <c:max val="1"/>
          <c:min val="0"/>
        </c:scaling>
        <c:delete val="1"/>
        <c:axPos val="b"/>
        <c:numFmt formatCode="0%" sourceLinked="1"/>
        <c:majorTickMark val="out"/>
        <c:minorTickMark val="none"/>
        <c:tickLblPos val="nextTo"/>
        <c:crossAx val="10430102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Home</c:v>
                </c:pt>
              </c:strCache>
            </c:strRef>
          </c:tx>
          <c:spPr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CE40-4E65-9C46-4E591E80CD04}"/>
              </c:ext>
            </c:extLst>
          </c:dPt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0%</c:formatCode>
                <c:ptCount val="1"/>
                <c:pt idx="0">
                  <c:v>0.84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E40-4E65-9C46-4E591E80CD0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Away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CE40-4E65-9C46-4E591E80CD04}"/>
              </c:ext>
            </c:extLst>
          </c:dPt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0%</c:formatCode>
                <c:ptCount val="1"/>
                <c:pt idx="0">
                  <c:v>0.16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CE40-4E65-9C46-4E591E80CD0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04301023"/>
        <c:axId val="104298527"/>
      </c:barChart>
      <c:catAx>
        <c:axId val="104301023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104298527"/>
        <c:crosses val="autoZero"/>
        <c:auto val="1"/>
        <c:lblAlgn val="ctr"/>
        <c:lblOffset val="100"/>
        <c:noMultiLvlLbl val="0"/>
      </c:catAx>
      <c:valAx>
        <c:axId val="104298527"/>
        <c:scaling>
          <c:orientation val="minMax"/>
          <c:max val="1"/>
          <c:min val="0"/>
        </c:scaling>
        <c:delete val="1"/>
        <c:axPos val="b"/>
        <c:numFmt formatCode="0%" sourceLinked="1"/>
        <c:majorTickMark val="out"/>
        <c:minorTickMark val="none"/>
        <c:tickLblPos val="nextTo"/>
        <c:crossAx val="10430102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Home</c:v>
                </c:pt>
              </c:strCache>
            </c:strRef>
          </c:tx>
          <c:spPr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3AAD-40EB-B927-8EA7DC4C7577}"/>
              </c:ext>
            </c:extLst>
          </c:dPt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0%</c:formatCode>
                <c:ptCount val="1"/>
                <c:pt idx="0">
                  <c:v>0.53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AAD-40EB-B927-8EA7DC4C757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Away</c:v>
                </c:pt>
              </c:strCache>
            </c:strRef>
          </c:tx>
          <c:spPr>
            <a:solidFill>
              <a:schemeClr val="bg1">
                <a:lumMod val="6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0%</c:formatCode>
                <c:ptCount val="1"/>
                <c:pt idx="0">
                  <c:v>0.47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3AAD-40EB-B927-8EA7DC4C757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04301023"/>
        <c:axId val="104298527"/>
      </c:barChart>
      <c:catAx>
        <c:axId val="104301023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04298527"/>
        <c:crosses val="autoZero"/>
        <c:auto val="1"/>
        <c:lblAlgn val="ctr"/>
        <c:lblOffset val="100"/>
        <c:noMultiLvlLbl val="0"/>
      </c:catAx>
      <c:valAx>
        <c:axId val="104298527"/>
        <c:scaling>
          <c:orientation val="minMax"/>
          <c:max val="1"/>
        </c:scaling>
        <c:delete val="1"/>
        <c:axPos val="b"/>
        <c:numFmt formatCode="0%" sourceLinked="1"/>
        <c:majorTickMark val="none"/>
        <c:minorTickMark val="none"/>
        <c:tickLblPos val="nextTo"/>
        <c:crossAx val="10430102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080" b="0" i="0" u="none" strike="noStrike" kern="1200" spc="0" baseline="0">
                <a:solidFill>
                  <a:schemeClr val="bg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pPr>
            <a:r>
              <a:rPr lang="en-US"/>
              <a:t>  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80" b="0" i="0" u="none" strike="noStrike" kern="1200" spc="0" baseline="0">
              <a:solidFill>
                <a:schemeClr val="bg1"/>
              </a:solidFill>
              <a:latin typeface="Franklin Gothic Book" panose="020B0503020102020204" pitchFamily="34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"/>
          <c:y val="7.9158183550058395E-2"/>
          <c:w val="1"/>
          <c:h val="0.89383375134291199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Early Morning Bite</c:v>
                </c:pt>
              </c:strCache>
            </c:strRef>
          </c:tx>
          <c:spPr>
            <a:solidFill>
              <a:srgbClr val="C00000"/>
            </a:solidFill>
            <a:ln>
              <a:solidFill>
                <a:schemeClr val="bg1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Franklin Gothic Book" panose="020B0503020102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Sheet1!$A$2:$A$5</c:f>
              <c:strCache>
                <c:ptCount val="4"/>
                <c:pt idx="0">
                  <c:v>TOTAL POPULATION OF ADULTS, TEENS AND KIDS</c:v>
                </c:pt>
                <c:pt idx="1">
                  <c:v>Adults Age 18-70</c:v>
                </c:pt>
                <c:pt idx="2">
                  <c:v>Teens Age 13-17</c:v>
                </c:pt>
                <c:pt idx="3">
                  <c:v>Kids Age 4-12</c:v>
                </c:pt>
              </c:strCache>
            </c:strRef>
          </c:cat>
          <c:val>
            <c:numRef>
              <c:f>Sheet1!$B$2:$B$5</c:f>
              <c:numCache>
                <c:formatCode>0%</c:formatCode>
                <c:ptCount val="4"/>
                <c:pt idx="0">
                  <c:v>0.03</c:v>
                </c:pt>
                <c:pt idx="1">
                  <c:v>0.04</c:v>
                </c:pt>
                <c:pt idx="2">
                  <c:v>0.02</c:v>
                </c:pt>
                <c:pt idx="3">
                  <c:v>0.01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72F-F842-9CF5-50CAB1B2292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Breakfast for One</c:v>
                </c:pt>
              </c:strCache>
            </c:strRef>
          </c:tx>
          <c:spPr>
            <a:solidFill>
              <a:srgbClr val="E84518"/>
            </a:solidFill>
            <a:ln>
              <a:solidFill>
                <a:schemeClr val="bg1"/>
              </a:solidFill>
            </a:ln>
            <a:effectLst/>
          </c:spPr>
          <c:invertIfNegative val="0"/>
          <c:dLbls>
            <c:dLbl>
              <c:idx val="3"/>
              <c:layout>
                <c:manualLayout>
                  <c:x val="4.19883014641023E-3"/>
                  <c:y val="-7.1160770969677803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872F-F842-9CF5-50CAB1B2292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Franklin Gothic Book" panose="020B0503020102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TOTAL POPULATION OF ADULTS, TEENS AND KIDS</c:v>
                </c:pt>
                <c:pt idx="1">
                  <c:v>Adults Age 18-70</c:v>
                </c:pt>
                <c:pt idx="2">
                  <c:v>Teens Age 13-17</c:v>
                </c:pt>
                <c:pt idx="3">
                  <c:v>Kids Age 4-12</c:v>
                </c:pt>
              </c:strCache>
            </c:strRef>
          </c:cat>
          <c:val>
            <c:numRef>
              <c:f>Sheet1!$C$2:$C$5</c:f>
              <c:numCache>
                <c:formatCode>0%</c:formatCode>
                <c:ptCount val="4"/>
                <c:pt idx="0">
                  <c:v>0.09</c:v>
                </c:pt>
                <c:pt idx="1">
                  <c:v>0.11</c:v>
                </c:pt>
                <c:pt idx="2">
                  <c:v>0.08</c:v>
                </c:pt>
                <c:pt idx="3">
                  <c:v>0.02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872F-F842-9CF5-50CAB1B2292B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Family Breakfast</c:v>
                </c:pt>
              </c:strCache>
            </c:strRef>
          </c:tx>
          <c:spPr>
            <a:solidFill>
              <a:srgbClr val="FF6600"/>
            </a:solidFill>
            <a:ln>
              <a:solidFill>
                <a:schemeClr val="bg1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Franklin Gothic Book" panose="020B0503020102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TOTAL POPULATION OF ADULTS, TEENS AND KIDS</c:v>
                </c:pt>
                <c:pt idx="1">
                  <c:v>Adults Age 18-70</c:v>
                </c:pt>
                <c:pt idx="2">
                  <c:v>Teens Age 13-17</c:v>
                </c:pt>
                <c:pt idx="3">
                  <c:v>Kids Age 4-12</c:v>
                </c:pt>
              </c:strCache>
            </c:strRef>
          </c:cat>
          <c:val>
            <c:numRef>
              <c:f>Sheet1!$D$2:$D$5</c:f>
              <c:numCache>
                <c:formatCode>0%</c:formatCode>
                <c:ptCount val="4"/>
                <c:pt idx="0">
                  <c:v>0.09</c:v>
                </c:pt>
                <c:pt idx="1">
                  <c:v>0.08</c:v>
                </c:pt>
                <c:pt idx="2">
                  <c:v>0.1</c:v>
                </c:pt>
                <c:pt idx="3">
                  <c:v>0.18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872F-F842-9CF5-50CAB1B2292B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Breakfast at Work/School</c:v>
                </c:pt>
              </c:strCache>
            </c:strRef>
          </c:tx>
          <c:spPr>
            <a:solidFill>
              <a:srgbClr val="FF9933"/>
            </a:solidFill>
            <a:ln>
              <a:solidFill>
                <a:schemeClr val="bg1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Franklin Gothic Book" panose="020B0503020102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Sheet1!$A$2:$A$5</c:f>
              <c:strCache>
                <c:ptCount val="4"/>
                <c:pt idx="0">
                  <c:v>TOTAL POPULATION OF ADULTS, TEENS AND KIDS</c:v>
                </c:pt>
                <c:pt idx="1">
                  <c:v>Adults Age 18-70</c:v>
                </c:pt>
                <c:pt idx="2">
                  <c:v>Teens Age 13-17</c:v>
                </c:pt>
                <c:pt idx="3">
                  <c:v>Kids Age 4-12</c:v>
                </c:pt>
              </c:strCache>
            </c:strRef>
          </c:cat>
          <c:val>
            <c:numRef>
              <c:f>Sheet1!$E$2:$E$5</c:f>
              <c:numCache>
                <c:formatCode>0%</c:formatCode>
                <c:ptCount val="4"/>
                <c:pt idx="0">
                  <c:v>0.02</c:v>
                </c:pt>
                <c:pt idx="1">
                  <c:v>0.02</c:v>
                </c:pt>
                <c:pt idx="2">
                  <c:v>0.01</c:v>
                </c:pt>
                <c:pt idx="3">
                  <c:v>0.01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872F-F842-9CF5-50CAB1B2292B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Mid Morning Snack</c:v>
                </c:pt>
              </c:strCache>
            </c:strRef>
          </c:tx>
          <c:spPr>
            <a:solidFill>
              <a:srgbClr val="FFC000"/>
            </a:solidFill>
            <a:ln>
              <a:solidFill>
                <a:schemeClr val="bg1"/>
              </a:solidFill>
            </a:ln>
            <a:effectLst/>
          </c:spPr>
          <c:invertIfNegative val="0"/>
          <c:dLbls>
            <c:dLbl>
              <c:idx val="2"/>
              <c:layout>
                <c:manualLayout>
                  <c:x val="8.3976602928204705E-3"/>
                  <c:y val="0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872F-F842-9CF5-50CAB1B2292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Franklin Gothic Book" panose="020B0503020102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TOTAL POPULATION OF ADULTS, TEENS AND KIDS</c:v>
                </c:pt>
                <c:pt idx="1">
                  <c:v>Adults Age 18-70</c:v>
                </c:pt>
                <c:pt idx="2">
                  <c:v>Teens Age 13-17</c:v>
                </c:pt>
                <c:pt idx="3">
                  <c:v>Kids Age 4-12</c:v>
                </c:pt>
              </c:strCache>
            </c:strRef>
          </c:cat>
          <c:val>
            <c:numRef>
              <c:f>Sheet1!$F$2:$F$5</c:f>
              <c:numCache>
                <c:formatCode>0%</c:formatCode>
                <c:ptCount val="4"/>
                <c:pt idx="0">
                  <c:v>0.05</c:v>
                </c:pt>
                <c:pt idx="1">
                  <c:v>0.05</c:v>
                </c:pt>
                <c:pt idx="2">
                  <c:v>0.05</c:v>
                </c:pt>
                <c:pt idx="3">
                  <c:v>0.06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872F-F842-9CF5-50CAB1B2292B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Lunch</c:v>
                </c:pt>
              </c:strCache>
            </c:strRef>
          </c:tx>
          <c:spPr>
            <a:solidFill>
              <a:srgbClr val="D1D105"/>
            </a:solidFill>
            <a:ln>
              <a:solidFill>
                <a:schemeClr val="bg1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Franklin Gothic Book" panose="020B0503020102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TOTAL POPULATION OF ADULTS, TEENS AND KIDS</c:v>
                </c:pt>
                <c:pt idx="1">
                  <c:v>Adults Age 18-70</c:v>
                </c:pt>
                <c:pt idx="2">
                  <c:v>Teens Age 13-17</c:v>
                </c:pt>
                <c:pt idx="3">
                  <c:v>Kids Age 4-12</c:v>
                </c:pt>
              </c:strCache>
            </c:strRef>
          </c:cat>
          <c:val>
            <c:numRef>
              <c:f>Sheet1!$G$2:$G$5</c:f>
              <c:numCache>
                <c:formatCode>0%</c:formatCode>
                <c:ptCount val="4"/>
                <c:pt idx="0">
                  <c:v>0.15</c:v>
                </c:pt>
                <c:pt idx="1">
                  <c:v>0.15</c:v>
                </c:pt>
                <c:pt idx="2">
                  <c:v>0.15</c:v>
                </c:pt>
                <c:pt idx="3">
                  <c:v>0.17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B-872F-F842-9CF5-50CAB1B2292B}"/>
            </c:ext>
          </c:extLst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Lunch Alternative</c:v>
                </c:pt>
              </c:strCache>
            </c:strRef>
          </c:tx>
          <c:spPr>
            <a:solidFill>
              <a:srgbClr val="4EB9D2"/>
            </a:solidFill>
            <a:ln>
              <a:solidFill>
                <a:schemeClr val="bg1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Franklin Gothic Book" panose="020B0503020102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TOTAL POPULATION OF ADULTS, TEENS AND KIDS</c:v>
                </c:pt>
                <c:pt idx="1">
                  <c:v>Adults Age 18-70</c:v>
                </c:pt>
                <c:pt idx="2">
                  <c:v>Teens Age 13-17</c:v>
                </c:pt>
                <c:pt idx="3">
                  <c:v>Kids Age 4-12</c:v>
                </c:pt>
              </c:strCache>
            </c:strRef>
          </c:cat>
          <c:val>
            <c:numRef>
              <c:f>Sheet1!$H$2:$H$5</c:f>
              <c:numCache>
                <c:formatCode>0%</c:formatCode>
                <c:ptCount val="4"/>
                <c:pt idx="0">
                  <c:v>0.05</c:v>
                </c:pt>
                <c:pt idx="1">
                  <c:v>0.06</c:v>
                </c:pt>
                <c:pt idx="2">
                  <c:v>0.04</c:v>
                </c:pt>
                <c:pt idx="3">
                  <c:v>0.03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872F-F842-9CF5-50CAB1B2292B}"/>
            </c:ext>
          </c:extLst>
        </c:ser>
        <c:ser>
          <c:idx val="7"/>
          <c:order val="7"/>
          <c:tx>
            <c:strRef>
              <c:f>Sheet1!$I$1</c:f>
              <c:strCache>
                <c:ptCount val="1"/>
                <c:pt idx="0">
                  <c:v>Afternoon Snack</c:v>
                </c:pt>
              </c:strCache>
            </c:strRef>
          </c:tx>
          <c:spPr>
            <a:solidFill>
              <a:srgbClr val="4D8DD3"/>
            </a:solidFill>
            <a:ln>
              <a:solidFill>
                <a:schemeClr val="bg1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Franklin Gothic Book" panose="020B0503020102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TOTAL POPULATION OF ADULTS, TEENS AND KIDS</c:v>
                </c:pt>
                <c:pt idx="1">
                  <c:v>Adults Age 18-70</c:v>
                </c:pt>
                <c:pt idx="2">
                  <c:v>Teens Age 13-17</c:v>
                </c:pt>
                <c:pt idx="3">
                  <c:v>Kids Age 4-12</c:v>
                </c:pt>
              </c:strCache>
            </c:strRef>
          </c:cat>
          <c:val>
            <c:numRef>
              <c:f>Sheet1!$I$2:$I$5</c:f>
              <c:numCache>
                <c:formatCode>0%</c:formatCode>
                <c:ptCount val="4"/>
                <c:pt idx="0">
                  <c:v>0.08</c:v>
                </c:pt>
                <c:pt idx="1">
                  <c:v>0.08</c:v>
                </c:pt>
                <c:pt idx="2">
                  <c:v>0.08</c:v>
                </c:pt>
                <c:pt idx="3">
                  <c:v>0.1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D-872F-F842-9CF5-50CAB1B2292B}"/>
            </c:ext>
          </c:extLst>
        </c:ser>
        <c:ser>
          <c:idx val="8"/>
          <c:order val="8"/>
          <c:tx>
            <c:strRef>
              <c:f>Sheet1!$J$1</c:f>
              <c:strCache>
                <c:ptCount val="1"/>
                <c:pt idx="0">
                  <c:v>After Work/School Bite</c:v>
                </c:pt>
              </c:strCache>
            </c:strRef>
          </c:tx>
          <c:spPr>
            <a:solidFill>
              <a:srgbClr val="3558EB"/>
            </a:solidFill>
            <a:ln>
              <a:solidFill>
                <a:schemeClr val="bg1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Franklin Gothic Book" panose="020B0503020102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TOTAL POPULATION OF ADULTS, TEENS AND KIDS</c:v>
                </c:pt>
                <c:pt idx="1">
                  <c:v>Adults Age 18-70</c:v>
                </c:pt>
                <c:pt idx="2">
                  <c:v>Teens Age 13-17</c:v>
                </c:pt>
                <c:pt idx="3">
                  <c:v>Kids Age 4-12</c:v>
                </c:pt>
              </c:strCache>
            </c:strRef>
          </c:cat>
          <c:val>
            <c:numRef>
              <c:f>Sheet1!$J$2:$J$5</c:f>
              <c:numCache>
                <c:formatCode>0%</c:formatCode>
                <c:ptCount val="4"/>
                <c:pt idx="0">
                  <c:v>0.05</c:v>
                </c:pt>
                <c:pt idx="1">
                  <c:v>0.03</c:v>
                </c:pt>
                <c:pt idx="2">
                  <c:v>0.08</c:v>
                </c:pt>
                <c:pt idx="3">
                  <c:v>0.08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872F-F842-9CF5-50CAB1B2292B}"/>
            </c:ext>
          </c:extLst>
        </c:ser>
        <c:ser>
          <c:idx val="9"/>
          <c:order val="9"/>
          <c:tx>
            <c:strRef>
              <c:f>Sheet1!$K$1</c:f>
              <c:strCache>
                <c:ptCount val="1"/>
                <c:pt idx="0">
                  <c:v>Dinner</c:v>
                </c:pt>
              </c:strCache>
            </c:strRef>
          </c:tx>
          <c:spPr>
            <a:solidFill>
              <a:srgbClr val="005086"/>
            </a:solidFill>
            <a:ln>
              <a:solidFill>
                <a:schemeClr val="bg1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Franklin Gothic Book" panose="020B0503020102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TOTAL POPULATION OF ADULTS, TEENS AND KIDS</c:v>
                </c:pt>
                <c:pt idx="1">
                  <c:v>Adults Age 18-70</c:v>
                </c:pt>
                <c:pt idx="2">
                  <c:v>Teens Age 13-17</c:v>
                </c:pt>
                <c:pt idx="3">
                  <c:v>Kids Age 4-12</c:v>
                </c:pt>
              </c:strCache>
            </c:strRef>
          </c:cat>
          <c:val>
            <c:numRef>
              <c:f>Sheet1!$K$2:$K$5</c:f>
              <c:numCache>
                <c:formatCode>0%</c:formatCode>
                <c:ptCount val="4"/>
                <c:pt idx="0">
                  <c:v>0.19</c:v>
                </c:pt>
                <c:pt idx="1">
                  <c:v>0.19</c:v>
                </c:pt>
                <c:pt idx="2">
                  <c:v>0.19</c:v>
                </c:pt>
                <c:pt idx="3">
                  <c:v>0.19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F-872F-F842-9CF5-50CAB1B2292B}"/>
            </c:ext>
          </c:extLst>
        </c:ser>
        <c:ser>
          <c:idx val="10"/>
          <c:order val="10"/>
          <c:tx>
            <c:strRef>
              <c:f>Sheet1!$L$1</c:f>
              <c:strCache>
                <c:ptCount val="1"/>
                <c:pt idx="0">
                  <c:v>Dinner Alternative</c:v>
                </c:pt>
              </c:strCache>
            </c:strRef>
          </c:tx>
          <c:spPr>
            <a:solidFill>
              <a:srgbClr val="002D4C"/>
            </a:solidFill>
            <a:ln>
              <a:solidFill>
                <a:schemeClr val="bg1"/>
              </a:solidFill>
            </a:ln>
            <a:effectLst/>
          </c:spPr>
          <c:invertIfNegative val="0"/>
          <c:dLbls>
            <c:dLbl>
              <c:idx val="0"/>
              <c:layout>
                <c:manualLayout>
                  <c:x val="-6.2982452196153503E-3"/>
                  <c:y val="1.8677857943243101E-7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872F-F842-9CF5-50CAB1B2292B}"/>
                </c:ext>
              </c:extLst>
            </c:dLbl>
            <c:dLbl>
              <c:idx val="1"/>
              <c:layout>
                <c:manualLayout>
                  <c:x val="-1.04970753660256E-2"/>
                  <c:y val="1.8677857941068701E-7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872F-F842-9CF5-50CAB1B2292B}"/>
                </c:ext>
              </c:extLst>
            </c:dLbl>
            <c:dLbl>
              <c:idx val="2"/>
              <c:layout>
                <c:manualLayout>
                  <c:x val="-1.2596490439230799E-2"/>
                  <c:y val="1.86778579497663E-7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872F-F842-9CF5-50CAB1B2292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Franklin Gothic Book" panose="020B0503020102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TOTAL POPULATION OF ADULTS, TEENS AND KIDS</c:v>
                </c:pt>
                <c:pt idx="1">
                  <c:v>Adults Age 18-70</c:v>
                </c:pt>
                <c:pt idx="2">
                  <c:v>Teens Age 13-17</c:v>
                </c:pt>
                <c:pt idx="3">
                  <c:v>Kids Age 4-12</c:v>
                </c:pt>
              </c:strCache>
            </c:strRef>
          </c:cat>
          <c:val>
            <c:numRef>
              <c:f>Sheet1!$L$2:$L$5</c:f>
              <c:numCache>
                <c:formatCode>0%</c:formatCode>
                <c:ptCount val="4"/>
                <c:pt idx="0">
                  <c:v>0.03</c:v>
                </c:pt>
                <c:pt idx="1">
                  <c:v>0.03</c:v>
                </c:pt>
                <c:pt idx="2">
                  <c:v>0.02</c:v>
                </c:pt>
                <c:pt idx="3">
                  <c:v>0.01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3-872F-F842-9CF5-50CAB1B2292B}"/>
            </c:ext>
          </c:extLst>
        </c:ser>
        <c:ser>
          <c:idx val="11"/>
          <c:order val="11"/>
          <c:tx>
            <c:strRef>
              <c:f>Sheet1!$M$1</c:f>
              <c:strCache>
                <c:ptCount val="1"/>
                <c:pt idx="0">
                  <c:v>Evening Me</c:v>
                </c:pt>
              </c:strCache>
            </c:strRef>
          </c:tx>
          <c:spPr>
            <a:solidFill>
              <a:srgbClr val="404040"/>
            </a:solidFill>
            <a:ln>
              <a:solidFill>
                <a:schemeClr val="bg1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Franklin Gothic Book" panose="020B0503020102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Sheet1!$A$2:$A$5</c:f>
              <c:strCache>
                <c:ptCount val="4"/>
                <c:pt idx="0">
                  <c:v>TOTAL POPULATION OF ADULTS, TEENS AND KIDS</c:v>
                </c:pt>
                <c:pt idx="1">
                  <c:v>Adults Age 18-70</c:v>
                </c:pt>
                <c:pt idx="2">
                  <c:v>Teens Age 13-17</c:v>
                </c:pt>
                <c:pt idx="3">
                  <c:v>Kids Age 4-12</c:v>
                </c:pt>
              </c:strCache>
            </c:strRef>
          </c:cat>
          <c:val>
            <c:numRef>
              <c:f>Sheet1!$M$2:$M$5</c:f>
              <c:numCache>
                <c:formatCode>0%</c:formatCode>
                <c:ptCount val="4"/>
                <c:pt idx="0">
                  <c:v>0.04</c:v>
                </c:pt>
                <c:pt idx="1">
                  <c:v>0.04</c:v>
                </c:pt>
                <c:pt idx="2">
                  <c:v>0.04</c:v>
                </c:pt>
                <c:pt idx="3">
                  <c:v>0.01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5-872F-F842-9CF5-50CAB1B2292B}"/>
            </c:ext>
          </c:extLst>
        </c:ser>
        <c:ser>
          <c:idx val="12"/>
          <c:order val="12"/>
          <c:tx>
            <c:strRef>
              <c:f>Sheet1!$N$1</c:f>
              <c:strCache>
                <c:ptCount val="1"/>
                <c:pt idx="0">
                  <c:v>Evening We</c:v>
                </c:pt>
              </c:strCache>
            </c:strRef>
          </c:tx>
          <c:spPr>
            <a:solidFill>
              <a:srgbClr val="7F7F7F"/>
            </a:solidFill>
            <a:ln>
              <a:solidFill>
                <a:schemeClr val="bg1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Franklin Gothic Book" panose="020B0503020102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TOTAL POPULATION OF ADULTS, TEENS AND KIDS</c:v>
                </c:pt>
                <c:pt idx="1">
                  <c:v>Adults Age 18-70</c:v>
                </c:pt>
                <c:pt idx="2">
                  <c:v>Teens Age 13-17</c:v>
                </c:pt>
                <c:pt idx="3">
                  <c:v>Kids Age 4-12</c:v>
                </c:pt>
              </c:strCache>
            </c:strRef>
          </c:cat>
          <c:val>
            <c:numRef>
              <c:f>Sheet1!$N$2:$N$5</c:f>
              <c:numCache>
                <c:formatCode>0%</c:formatCode>
                <c:ptCount val="4"/>
                <c:pt idx="0">
                  <c:v>0.05</c:v>
                </c:pt>
                <c:pt idx="1">
                  <c:v>0.04</c:v>
                </c:pt>
                <c:pt idx="2">
                  <c:v>0.05</c:v>
                </c:pt>
                <c:pt idx="3">
                  <c:v>0.06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6-872F-F842-9CF5-50CAB1B2292B}"/>
            </c:ext>
          </c:extLst>
        </c:ser>
        <c:ser>
          <c:idx val="13"/>
          <c:order val="13"/>
          <c:tx>
            <c:strRef>
              <c:f>Sheet1!$O$1</c:f>
              <c:strCache>
                <c:ptCount val="1"/>
                <c:pt idx="0">
                  <c:v>Bedtime/Late Night Snack</c:v>
                </c:pt>
              </c:strCache>
            </c:strRef>
          </c:tx>
          <c:spPr>
            <a:solidFill>
              <a:srgbClr val="BFBFBF"/>
            </a:solidFill>
            <a:ln>
              <a:solidFill>
                <a:schemeClr val="bg1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Franklin Gothic Book" panose="020B0503020102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TOTAL POPULATION OF ADULTS, TEENS AND KIDS</c:v>
                </c:pt>
                <c:pt idx="1">
                  <c:v>Adults Age 18-70</c:v>
                </c:pt>
                <c:pt idx="2">
                  <c:v>Teens Age 13-17</c:v>
                </c:pt>
                <c:pt idx="3">
                  <c:v>Kids Age 4-12</c:v>
                </c:pt>
              </c:strCache>
            </c:strRef>
          </c:cat>
          <c:val>
            <c:numRef>
              <c:f>Sheet1!$O$2:$O$5</c:f>
              <c:numCache>
                <c:formatCode>0%</c:formatCode>
                <c:ptCount val="4"/>
                <c:pt idx="0">
                  <c:v>0.08</c:v>
                </c:pt>
                <c:pt idx="1">
                  <c:v>0.08</c:v>
                </c:pt>
                <c:pt idx="2">
                  <c:v>0.09</c:v>
                </c:pt>
                <c:pt idx="3">
                  <c:v>0.05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7-872F-F842-9CF5-50CAB1B2292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95"/>
        <c:overlap val="100"/>
        <c:axId val="192397712"/>
        <c:axId val="192401680"/>
      </c:barChart>
      <c:catAx>
        <c:axId val="192397712"/>
        <c:scaling>
          <c:orientation val="maxMin"/>
        </c:scaling>
        <c:delete val="1"/>
        <c:axPos val="l"/>
        <c:numFmt formatCode="General" sourceLinked="1"/>
        <c:majorTickMark val="none"/>
        <c:minorTickMark val="none"/>
        <c:tickLblPos val="nextTo"/>
        <c:crossAx val="192401680"/>
        <c:crosses val="autoZero"/>
        <c:auto val="1"/>
        <c:lblAlgn val="ctr"/>
        <c:lblOffset val="100"/>
        <c:noMultiLvlLbl val="0"/>
      </c:catAx>
      <c:valAx>
        <c:axId val="192401680"/>
        <c:scaling>
          <c:orientation val="minMax"/>
          <c:max val="1"/>
        </c:scaling>
        <c:delete val="1"/>
        <c:axPos val="t"/>
        <c:numFmt formatCode="0%" sourceLinked="1"/>
        <c:majorTickMark val="none"/>
        <c:minorTickMark val="none"/>
        <c:tickLblPos val="nextTo"/>
        <c:crossAx val="19239771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900">
          <a:solidFill>
            <a:schemeClr val="bg1"/>
          </a:solidFill>
          <a:latin typeface="Franklin Gothic Book" panose="020B0503020102020204" pitchFamily="34" charset="0"/>
        </a:defRPr>
      </a:pPr>
      <a:endParaRPr lang="en-US"/>
    </a:p>
  </c:txPr>
  <c:externalData r:id="rId3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4407717998983501E-2"/>
          <c:y val="0"/>
          <c:w val="0.98559228200101601"/>
          <c:h val="1"/>
        </c:manualLayout>
      </c:layout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 w="9525">
              <a:solidFill>
                <a:schemeClr val="bg1"/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C00000"/>
              </a:solidFill>
              <a:ln w="9525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E149-1747-8C7C-C03605FD000C}"/>
              </c:ext>
            </c:extLst>
          </c:dPt>
          <c:dPt>
            <c:idx val="1"/>
            <c:invertIfNegative val="0"/>
            <c:bubble3D val="0"/>
            <c:spPr>
              <a:solidFill>
                <a:srgbClr val="E84518"/>
              </a:solidFill>
              <a:ln w="9525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E149-1747-8C7C-C03605FD000C}"/>
              </c:ext>
            </c:extLst>
          </c:dPt>
          <c:dPt>
            <c:idx val="2"/>
            <c:invertIfNegative val="0"/>
            <c:bubble3D val="0"/>
            <c:spPr>
              <a:solidFill>
                <a:srgbClr val="FF6600"/>
              </a:solidFill>
              <a:ln w="9525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E149-1747-8C7C-C03605FD000C}"/>
              </c:ext>
            </c:extLst>
          </c:dPt>
          <c:dPt>
            <c:idx val="3"/>
            <c:invertIfNegative val="0"/>
            <c:bubble3D val="0"/>
            <c:spPr>
              <a:solidFill>
                <a:srgbClr val="FF9933"/>
              </a:solidFill>
              <a:ln w="9525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6-E149-1747-8C7C-C03605FD000C}"/>
              </c:ext>
            </c:extLst>
          </c:dPt>
          <c:dPt>
            <c:idx val="4"/>
            <c:invertIfNegative val="0"/>
            <c:bubble3D val="0"/>
            <c:spPr>
              <a:solidFill>
                <a:srgbClr val="FFC000"/>
              </a:solidFill>
              <a:ln w="9525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E149-1747-8C7C-C03605FD000C}"/>
              </c:ext>
            </c:extLst>
          </c:dPt>
          <c:dPt>
            <c:idx val="5"/>
            <c:invertIfNegative val="0"/>
            <c:bubble3D val="0"/>
            <c:spPr>
              <a:solidFill>
                <a:srgbClr val="D1D105"/>
              </a:solidFill>
              <a:ln w="9525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8-E149-1747-8C7C-C03605FD000C}"/>
              </c:ext>
            </c:extLst>
          </c:dPt>
          <c:dPt>
            <c:idx val="6"/>
            <c:invertIfNegative val="0"/>
            <c:bubble3D val="0"/>
            <c:spPr>
              <a:solidFill>
                <a:srgbClr val="4EB9D2"/>
              </a:solidFill>
              <a:ln w="9525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E149-1747-8C7C-C03605FD000C}"/>
              </c:ext>
            </c:extLst>
          </c:dPt>
          <c:dPt>
            <c:idx val="7"/>
            <c:invertIfNegative val="0"/>
            <c:bubble3D val="0"/>
            <c:spPr>
              <a:solidFill>
                <a:srgbClr val="4D8DD3"/>
              </a:solidFill>
              <a:ln w="9525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A-E149-1747-8C7C-C03605FD000C}"/>
              </c:ext>
            </c:extLst>
          </c:dPt>
          <c:dPt>
            <c:idx val="8"/>
            <c:invertIfNegative val="0"/>
            <c:bubble3D val="0"/>
            <c:spPr>
              <a:solidFill>
                <a:srgbClr val="3558EB"/>
              </a:solidFill>
              <a:ln w="9525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E149-1747-8C7C-C03605FD000C}"/>
              </c:ext>
            </c:extLst>
          </c:dPt>
          <c:dPt>
            <c:idx val="9"/>
            <c:invertIfNegative val="0"/>
            <c:bubble3D val="0"/>
            <c:spPr>
              <a:solidFill>
                <a:srgbClr val="005086"/>
              </a:solidFill>
              <a:ln w="9525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C-E149-1747-8C7C-C03605FD000C}"/>
              </c:ext>
            </c:extLst>
          </c:dPt>
          <c:dPt>
            <c:idx val="10"/>
            <c:invertIfNegative val="0"/>
            <c:bubble3D val="0"/>
            <c:spPr>
              <a:solidFill>
                <a:srgbClr val="002D4C"/>
              </a:solidFill>
              <a:ln w="9525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E149-1747-8C7C-C03605FD000C}"/>
              </c:ext>
            </c:extLst>
          </c:dPt>
          <c:dPt>
            <c:idx val="11"/>
            <c:invertIfNegative val="0"/>
            <c:bubble3D val="0"/>
            <c:spPr>
              <a:solidFill>
                <a:srgbClr val="404040"/>
              </a:solidFill>
              <a:ln w="9525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E-E149-1747-8C7C-C03605FD000C}"/>
              </c:ext>
            </c:extLst>
          </c:dPt>
          <c:dPt>
            <c:idx val="12"/>
            <c:invertIfNegative val="0"/>
            <c:bubble3D val="0"/>
            <c:spPr>
              <a:solidFill>
                <a:srgbClr val="7F7F7F"/>
              </a:solidFill>
              <a:ln w="9525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E149-1747-8C7C-C03605FD000C}"/>
              </c:ext>
            </c:extLst>
          </c:dPt>
          <c:dPt>
            <c:idx val="13"/>
            <c:invertIfNegative val="0"/>
            <c:bubble3D val="0"/>
            <c:spPr>
              <a:solidFill>
                <a:srgbClr val="BFBFBF"/>
              </a:solidFill>
              <a:ln w="9525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0-E149-1747-8C7C-C03605FD000C}"/>
              </c:ext>
            </c:extLst>
          </c:dPt>
          <c:cat>
            <c:strRef>
              <c:f>Sheet1!$A$2:$A$15</c:f>
              <c:strCache>
                <c:ptCount val="1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  <c:pt idx="4">
                  <c:v>Category 5</c:v>
                </c:pt>
                <c:pt idx="5">
                  <c:v>Category 6</c:v>
                </c:pt>
                <c:pt idx="6">
                  <c:v>Category 7</c:v>
                </c:pt>
                <c:pt idx="7">
                  <c:v>Category 8</c:v>
                </c:pt>
                <c:pt idx="8">
                  <c:v>Category 9</c:v>
                </c:pt>
                <c:pt idx="9">
                  <c:v>Category 10</c:v>
                </c:pt>
                <c:pt idx="10">
                  <c:v>Category 11</c:v>
                </c:pt>
                <c:pt idx="11">
                  <c:v>Category 12</c:v>
                </c:pt>
                <c:pt idx="12">
                  <c:v>Category 13</c:v>
                </c:pt>
                <c:pt idx="13">
                  <c:v>Category 14</c:v>
                </c:pt>
              </c:strCache>
            </c:strRef>
          </c:cat>
          <c:val>
            <c:numRef>
              <c:f>Sheet1!$B$2:$B$15</c:f>
              <c:numCache>
                <c:formatCode>0%</c:formatCode>
                <c:ptCount val="14"/>
                <c:pt idx="0">
                  <c:v>0.68</c:v>
                </c:pt>
                <c:pt idx="1">
                  <c:v>0.94</c:v>
                </c:pt>
                <c:pt idx="2">
                  <c:v>0.87</c:v>
                </c:pt>
                <c:pt idx="3">
                  <c:v>0</c:v>
                </c:pt>
                <c:pt idx="4">
                  <c:v>0.52</c:v>
                </c:pt>
                <c:pt idx="5">
                  <c:v>0.53</c:v>
                </c:pt>
                <c:pt idx="6">
                  <c:v>0.59</c:v>
                </c:pt>
                <c:pt idx="7">
                  <c:v>0.68</c:v>
                </c:pt>
                <c:pt idx="8">
                  <c:v>0.72</c:v>
                </c:pt>
                <c:pt idx="9">
                  <c:v>0.85</c:v>
                </c:pt>
                <c:pt idx="10">
                  <c:v>0.72</c:v>
                </c:pt>
                <c:pt idx="11">
                  <c:v>0.94</c:v>
                </c:pt>
                <c:pt idx="12">
                  <c:v>0.82</c:v>
                </c:pt>
                <c:pt idx="13">
                  <c:v>0.93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149-1747-8C7C-C03605FD000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E7E7E7"/>
            </a:solidFill>
            <a:ln>
              <a:solidFill>
                <a:schemeClr val="bg1"/>
              </a:solidFill>
            </a:ln>
            <a:effectLst/>
          </c:spPr>
          <c:invertIfNegative val="0"/>
          <c:cat>
            <c:strRef>
              <c:f>Sheet1!$A$2:$A$15</c:f>
              <c:strCache>
                <c:ptCount val="1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  <c:pt idx="4">
                  <c:v>Category 5</c:v>
                </c:pt>
                <c:pt idx="5">
                  <c:v>Category 6</c:v>
                </c:pt>
                <c:pt idx="6">
                  <c:v>Category 7</c:v>
                </c:pt>
                <c:pt idx="7">
                  <c:v>Category 8</c:v>
                </c:pt>
                <c:pt idx="8">
                  <c:v>Category 9</c:v>
                </c:pt>
                <c:pt idx="9">
                  <c:v>Category 10</c:v>
                </c:pt>
                <c:pt idx="10">
                  <c:v>Category 11</c:v>
                </c:pt>
                <c:pt idx="11">
                  <c:v>Category 12</c:v>
                </c:pt>
                <c:pt idx="12">
                  <c:v>Category 13</c:v>
                </c:pt>
                <c:pt idx="13">
                  <c:v>Category 14</c:v>
                </c:pt>
              </c:strCache>
            </c:strRef>
          </c:cat>
          <c:val>
            <c:numRef>
              <c:f>Sheet1!$C$2:$C$15</c:f>
              <c:numCache>
                <c:formatCode>0%</c:formatCode>
                <c:ptCount val="14"/>
                <c:pt idx="0">
                  <c:v>0.32</c:v>
                </c:pt>
                <c:pt idx="1">
                  <c:v>6.0000000000000102E-2</c:v>
                </c:pt>
                <c:pt idx="2">
                  <c:v>0.13</c:v>
                </c:pt>
                <c:pt idx="3">
                  <c:v>1</c:v>
                </c:pt>
                <c:pt idx="4">
                  <c:v>0.48</c:v>
                </c:pt>
                <c:pt idx="5">
                  <c:v>0.47</c:v>
                </c:pt>
                <c:pt idx="6">
                  <c:v>0.41</c:v>
                </c:pt>
                <c:pt idx="7">
                  <c:v>0.32</c:v>
                </c:pt>
                <c:pt idx="8">
                  <c:v>0.28000000000000003</c:v>
                </c:pt>
                <c:pt idx="9">
                  <c:v>0.15</c:v>
                </c:pt>
                <c:pt idx="10">
                  <c:v>0.28000000000000003</c:v>
                </c:pt>
                <c:pt idx="11">
                  <c:v>6.0000000000000102E-2</c:v>
                </c:pt>
                <c:pt idx="12">
                  <c:v>0.18</c:v>
                </c:pt>
                <c:pt idx="13">
                  <c:v>7.0000000000000007E-2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149-1747-8C7C-C03605FD000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00"/>
        <c:overlap val="100"/>
        <c:axId val="210935696"/>
        <c:axId val="461055200"/>
      </c:barChart>
      <c:catAx>
        <c:axId val="210935696"/>
        <c:scaling>
          <c:orientation val="maxMin"/>
        </c:scaling>
        <c:delete val="1"/>
        <c:axPos val="l"/>
        <c:numFmt formatCode="General" sourceLinked="1"/>
        <c:majorTickMark val="none"/>
        <c:minorTickMark val="none"/>
        <c:tickLblPos val="nextTo"/>
        <c:crossAx val="461055200"/>
        <c:crosses val="autoZero"/>
        <c:auto val="1"/>
        <c:lblAlgn val="ctr"/>
        <c:lblOffset val="100"/>
        <c:noMultiLvlLbl val="0"/>
      </c:catAx>
      <c:valAx>
        <c:axId val="461055200"/>
        <c:scaling>
          <c:orientation val="minMax"/>
        </c:scaling>
        <c:delete val="1"/>
        <c:axPos val="t"/>
        <c:numFmt formatCode="0%" sourceLinked="1"/>
        <c:majorTickMark val="none"/>
        <c:minorTickMark val="none"/>
        <c:tickLblPos val="nextTo"/>
        <c:crossAx val="21093569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300"/>
        <c:holeSize val="77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4407717998983501E-2"/>
          <c:y val="0"/>
          <c:w val="0.98559228200101601"/>
          <c:h val="1"/>
        </c:manualLayout>
      </c:layout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 w="9525">
              <a:solidFill>
                <a:schemeClr val="bg1"/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C00000"/>
              </a:solidFill>
              <a:ln w="9525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65D1-4A1C-B208-82782316091C}"/>
              </c:ext>
            </c:extLst>
          </c:dPt>
          <c:dPt>
            <c:idx val="1"/>
            <c:invertIfNegative val="0"/>
            <c:bubble3D val="0"/>
            <c:spPr>
              <a:solidFill>
                <a:srgbClr val="E84518"/>
              </a:solidFill>
              <a:ln w="9525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65D1-4A1C-B208-82782316091C}"/>
              </c:ext>
            </c:extLst>
          </c:dPt>
          <c:dPt>
            <c:idx val="2"/>
            <c:invertIfNegative val="0"/>
            <c:bubble3D val="0"/>
            <c:spPr>
              <a:solidFill>
                <a:srgbClr val="FF6600"/>
              </a:solidFill>
              <a:ln w="9525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65D1-4A1C-B208-82782316091C}"/>
              </c:ext>
            </c:extLst>
          </c:dPt>
          <c:dPt>
            <c:idx val="3"/>
            <c:invertIfNegative val="0"/>
            <c:bubble3D val="0"/>
            <c:spPr>
              <a:solidFill>
                <a:srgbClr val="FF9933"/>
              </a:solidFill>
              <a:ln w="9525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65D1-4A1C-B208-82782316091C}"/>
              </c:ext>
            </c:extLst>
          </c:dPt>
          <c:dPt>
            <c:idx val="4"/>
            <c:invertIfNegative val="0"/>
            <c:bubble3D val="0"/>
            <c:spPr>
              <a:solidFill>
                <a:srgbClr val="FFC000"/>
              </a:solidFill>
              <a:ln w="9525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65D1-4A1C-B208-82782316091C}"/>
              </c:ext>
            </c:extLst>
          </c:dPt>
          <c:dPt>
            <c:idx val="5"/>
            <c:invertIfNegative val="0"/>
            <c:bubble3D val="0"/>
            <c:spPr>
              <a:solidFill>
                <a:srgbClr val="D1D105"/>
              </a:solidFill>
              <a:ln w="9525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65D1-4A1C-B208-82782316091C}"/>
              </c:ext>
            </c:extLst>
          </c:dPt>
          <c:dPt>
            <c:idx val="6"/>
            <c:invertIfNegative val="0"/>
            <c:bubble3D val="0"/>
            <c:spPr>
              <a:solidFill>
                <a:srgbClr val="4EB9D2"/>
              </a:solidFill>
              <a:ln w="9525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65D1-4A1C-B208-82782316091C}"/>
              </c:ext>
            </c:extLst>
          </c:dPt>
          <c:dPt>
            <c:idx val="7"/>
            <c:invertIfNegative val="0"/>
            <c:bubble3D val="0"/>
            <c:spPr>
              <a:solidFill>
                <a:srgbClr val="4D8DD3"/>
              </a:solidFill>
              <a:ln w="9525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65D1-4A1C-B208-82782316091C}"/>
              </c:ext>
            </c:extLst>
          </c:dPt>
          <c:dPt>
            <c:idx val="8"/>
            <c:invertIfNegative val="0"/>
            <c:bubble3D val="0"/>
            <c:spPr>
              <a:solidFill>
                <a:srgbClr val="3558EB"/>
              </a:solidFill>
              <a:ln w="9525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1-65D1-4A1C-B208-82782316091C}"/>
              </c:ext>
            </c:extLst>
          </c:dPt>
          <c:dPt>
            <c:idx val="9"/>
            <c:invertIfNegative val="0"/>
            <c:bubble3D val="0"/>
            <c:spPr>
              <a:solidFill>
                <a:srgbClr val="005086"/>
              </a:solidFill>
              <a:ln w="9525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3-65D1-4A1C-B208-82782316091C}"/>
              </c:ext>
            </c:extLst>
          </c:dPt>
          <c:dPt>
            <c:idx val="10"/>
            <c:invertIfNegative val="0"/>
            <c:bubble3D val="0"/>
            <c:spPr>
              <a:solidFill>
                <a:srgbClr val="002D4C"/>
              </a:solidFill>
              <a:ln w="9525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5-65D1-4A1C-B208-82782316091C}"/>
              </c:ext>
            </c:extLst>
          </c:dPt>
          <c:dPt>
            <c:idx val="11"/>
            <c:invertIfNegative val="0"/>
            <c:bubble3D val="0"/>
            <c:spPr>
              <a:solidFill>
                <a:srgbClr val="404040"/>
              </a:solidFill>
              <a:ln w="9525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7-65D1-4A1C-B208-82782316091C}"/>
              </c:ext>
            </c:extLst>
          </c:dPt>
          <c:dPt>
            <c:idx val="12"/>
            <c:invertIfNegative val="0"/>
            <c:bubble3D val="0"/>
            <c:spPr>
              <a:solidFill>
                <a:srgbClr val="7F7F7F"/>
              </a:solidFill>
              <a:ln w="9525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9-65D1-4A1C-B208-82782316091C}"/>
              </c:ext>
            </c:extLst>
          </c:dPt>
          <c:dPt>
            <c:idx val="13"/>
            <c:invertIfNegative val="0"/>
            <c:bubble3D val="0"/>
            <c:spPr>
              <a:solidFill>
                <a:srgbClr val="BFBFBF"/>
              </a:solidFill>
              <a:ln w="9525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B-65D1-4A1C-B208-82782316091C}"/>
              </c:ext>
            </c:extLst>
          </c:dPt>
          <c:cat>
            <c:strRef>
              <c:f>Sheet1!$A$2:$A$15</c:f>
              <c:strCache>
                <c:ptCount val="1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  <c:pt idx="4">
                  <c:v>Category 5</c:v>
                </c:pt>
                <c:pt idx="5">
                  <c:v>Category 6</c:v>
                </c:pt>
                <c:pt idx="6">
                  <c:v>Category 7</c:v>
                </c:pt>
                <c:pt idx="7">
                  <c:v>Category 8</c:v>
                </c:pt>
                <c:pt idx="8">
                  <c:v>Category 9</c:v>
                </c:pt>
                <c:pt idx="9">
                  <c:v>Category 10</c:v>
                </c:pt>
                <c:pt idx="10">
                  <c:v>Category 11</c:v>
                </c:pt>
                <c:pt idx="11">
                  <c:v>Category 12</c:v>
                </c:pt>
                <c:pt idx="12">
                  <c:v>Category 13</c:v>
                </c:pt>
                <c:pt idx="13">
                  <c:v>Category 14</c:v>
                </c:pt>
              </c:strCache>
            </c:strRef>
          </c:cat>
          <c:val>
            <c:numRef>
              <c:f>Sheet1!$B$2:$B$15</c:f>
              <c:numCache>
                <c:formatCode>0%</c:formatCode>
                <c:ptCount val="14"/>
                <c:pt idx="0">
                  <c:v>0.68</c:v>
                </c:pt>
                <c:pt idx="1">
                  <c:v>0.94</c:v>
                </c:pt>
                <c:pt idx="2">
                  <c:v>0.87</c:v>
                </c:pt>
                <c:pt idx="3">
                  <c:v>0</c:v>
                </c:pt>
                <c:pt idx="4">
                  <c:v>0.52</c:v>
                </c:pt>
                <c:pt idx="5">
                  <c:v>0.53</c:v>
                </c:pt>
                <c:pt idx="6">
                  <c:v>0.59</c:v>
                </c:pt>
                <c:pt idx="7">
                  <c:v>0.68</c:v>
                </c:pt>
                <c:pt idx="8">
                  <c:v>0.72</c:v>
                </c:pt>
                <c:pt idx="9">
                  <c:v>0.85</c:v>
                </c:pt>
                <c:pt idx="10">
                  <c:v>0.72</c:v>
                </c:pt>
                <c:pt idx="11">
                  <c:v>0.94</c:v>
                </c:pt>
                <c:pt idx="12">
                  <c:v>0.82</c:v>
                </c:pt>
                <c:pt idx="13">
                  <c:v>0.93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C-65D1-4A1C-B208-82782316091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E7E7E7"/>
            </a:solidFill>
            <a:ln>
              <a:solidFill>
                <a:schemeClr val="bg1"/>
              </a:solidFill>
            </a:ln>
            <a:effectLst/>
          </c:spPr>
          <c:invertIfNegative val="0"/>
          <c:cat>
            <c:strRef>
              <c:f>Sheet1!$A$2:$A$15</c:f>
              <c:strCache>
                <c:ptCount val="1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  <c:pt idx="4">
                  <c:v>Category 5</c:v>
                </c:pt>
                <c:pt idx="5">
                  <c:v>Category 6</c:v>
                </c:pt>
                <c:pt idx="6">
                  <c:v>Category 7</c:v>
                </c:pt>
                <c:pt idx="7">
                  <c:v>Category 8</c:v>
                </c:pt>
                <c:pt idx="8">
                  <c:v>Category 9</c:v>
                </c:pt>
                <c:pt idx="9">
                  <c:v>Category 10</c:v>
                </c:pt>
                <c:pt idx="10">
                  <c:v>Category 11</c:v>
                </c:pt>
                <c:pt idx="11">
                  <c:v>Category 12</c:v>
                </c:pt>
                <c:pt idx="12">
                  <c:v>Category 13</c:v>
                </c:pt>
                <c:pt idx="13">
                  <c:v>Category 14</c:v>
                </c:pt>
              </c:strCache>
            </c:strRef>
          </c:cat>
          <c:val>
            <c:numRef>
              <c:f>Sheet1!$C$2:$C$15</c:f>
              <c:numCache>
                <c:formatCode>0%</c:formatCode>
                <c:ptCount val="14"/>
                <c:pt idx="0">
                  <c:v>0.32</c:v>
                </c:pt>
                <c:pt idx="1">
                  <c:v>6.0000000000000102E-2</c:v>
                </c:pt>
                <c:pt idx="2">
                  <c:v>0.13</c:v>
                </c:pt>
                <c:pt idx="3">
                  <c:v>1</c:v>
                </c:pt>
                <c:pt idx="4">
                  <c:v>0.48</c:v>
                </c:pt>
                <c:pt idx="5">
                  <c:v>0.47</c:v>
                </c:pt>
                <c:pt idx="6">
                  <c:v>0.41</c:v>
                </c:pt>
                <c:pt idx="7">
                  <c:v>0.32</c:v>
                </c:pt>
                <c:pt idx="8">
                  <c:v>0.28000000000000003</c:v>
                </c:pt>
                <c:pt idx="9">
                  <c:v>0.15</c:v>
                </c:pt>
                <c:pt idx="10">
                  <c:v>0.28000000000000003</c:v>
                </c:pt>
                <c:pt idx="11">
                  <c:v>6.0000000000000102E-2</c:v>
                </c:pt>
                <c:pt idx="12">
                  <c:v>0.18</c:v>
                </c:pt>
                <c:pt idx="13">
                  <c:v>7.0000000000000007E-2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D-65D1-4A1C-B208-82782316091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00"/>
        <c:overlap val="100"/>
        <c:axId val="210935696"/>
        <c:axId val="461055200"/>
      </c:barChart>
      <c:catAx>
        <c:axId val="210935696"/>
        <c:scaling>
          <c:orientation val="maxMin"/>
        </c:scaling>
        <c:delete val="1"/>
        <c:axPos val="l"/>
        <c:numFmt formatCode="General" sourceLinked="1"/>
        <c:majorTickMark val="none"/>
        <c:minorTickMark val="none"/>
        <c:tickLblPos val="nextTo"/>
        <c:crossAx val="461055200"/>
        <c:crosses val="autoZero"/>
        <c:auto val="1"/>
        <c:lblAlgn val="ctr"/>
        <c:lblOffset val="100"/>
        <c:noMultiLvlLbl val="0"/>
      </c:catAx>
      <c:valAx>
        <c:axId val="461055200"/>
        <c:scaling>
          <c:orientation val="minMax"/>
        </c:scaling>
        <c:delete val="1"/>
        <c:axPos val="t"/>
        <c:numFmt formatCode="0%" sourceLinked="1"/>
        <c:majorTickMark val="none"/>
        <c:minorTickMark val="none"/>
        <c:tickLblPos val="nextTo"/>
        <c:crossAx val="21093569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4407717998983501E-2"/>
          <c:y val="0"/>
          <c:w val="0.98559228200101601"/>
          <c:h val="1"/>
        </c:manualLayout>
      </c:layout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 w="9525">
              <a:solidFill>
                <a:schemeClr val="bg1"/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C00000"/>
              </a:solidFill>
              <a:ln w="9525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A3D2-4C0B-BD29-54C65D5FDA73}"/>
              </c:ext>
            </c:extLst>
          </c:dPt>
          <c:dPt>
            <c:idx val="1"/>
            <c:invertIfNegative val="0"/>
            <c:bubble3D val="0"/>
            <c:spPr>
              <a:solidFill>
                <a:srgbClr val="E84518"/>
              </a:solidFill>
              <a:ln w="9525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A3D2-4C0B-BD29-54C65D5FDA73}"/>
              </c:ext>
            </c:extLst>
          </c:dPt>
          <c:dPt>
            <c:idx val="2"/>
            <c:invertIfNegative val="0"/>
            <c:bubble3D val="0"/>
            <c:spPr>
              <a:solidFill>
                <a:srgbClr val="FF6600"/>
              </a:solidFill>
              <a:ln w="9525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A3D2-4C0B-BD29-54C65D5FDA73}"/>
              </c:ext>
            </c:extLst>
          </c:dPt>
          <c:dPt>
            <c:idx val="3"/>
            <c:invertIfNegative val="0"/>
            <c:bubble3D val="0"/>
            <c:spPr>
              <a:solidFill>
                <a:srgbClr val="FF9933"/>
              </a:solidFill>
              <a:ln w="9525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A3D2-4C0B-BD29-54C65D5FDA73}"/>
              </c:ext>
            </c:extLst>
          </c:dPt>
          <c:dPt>
            <c:idx val="4"/>
            <c:invertIfNegative val="0"/>
            <c:bubble3D val="0"/>
            <c:spPr>
              <a:solidFill>
                <a:srgbClr val="FFC000"/>
              </a:solidFill>
              <a:ln w="9525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A3D2-4C0B-BD29-54C65D5FDA73}"/>
              </c:ext>
            </c:extLst>
          </c:dPt>
          <c:dPt>
            <c:idx val="5"/>
            <c:invertIfNegative val="0"/>
            <c:bubble3D val="0"/>
            <c:spPr>
              <a:solidFill>
                <a:srgbClr val="D1D105"/>
              </a:solidFill>
              <a:ln w="9525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A3D2-4C0B-BD29-54C65D5FDA73}"/>
              </c:ext>
            </c:extLst>
          </c:dPt>
          <c:dPt>
            <c:idx val="6"/>
            <c:invertIfNegative val="0"/>
            <c:bubble3D val="0"/>
            <c:spPr>
              <a:solidFill>
                <a:srgbClr val="4EB9D2"/>
              </a:solidFill>
              <a:ln w="9525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A3D2-4C0B-BD29-54C65D5FDA73}"/>
              </c:ext>
            </c:extLst>
          </c:dPt>
          <c:dPt>
            <c:idx val="7"/>
            <c:invertIfNegative val="0"/>
            <c:bubble3D val="0"/>
            <c:spPr>
              <a:solidFill>
                <a:srgbClr val="4D8DD3"/>
              </a:solidFill>
              <a:ln w="9525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A3D2-4C0B-BD29-54C65D5FDA73}"/>
              </c:ext>
            </c:extLst>
          </c:dPt>
          <c:dPt>
            <c:idx val="8"/>
            <c:invertIfNegative val="0"/>
            <c:bubble3D val="0"/>
            <c:spPr>
              <a:solidFill>
                <a:srgbClr val="3558EB"/>
              </a:solidFill>
              <a:ln w="9525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1-A3D2-4C0B-BD29-54C65D5FDA73}"/>
              </c:ext>
            </c:extLst>
          </c:dPt>
          <c:dPt>
            <c:idx val="9"/>
            <c:invertIfNegative val="0"/>
            <c:bubble3D val="0"/>
            <c:spPr>
              <a:solidFill>
                <a:srgbClr val="005086"/>
              </a:solidFill>
              <a:ln w="9525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3-A3D2-4C0B-BD29-54C65D5FDA73}"/>
              </c:ext>
            </c:extLst>
          </c:dPt>
          <c:dPt>
            <c:idx val="10"/>
            <c:invertIfNegative val="0"/>
            <c:bubble3D val="0"/>
            <c:spPr>
              <a:solidFill>
                <a:srgbClr val="002D4C"/>
              </a:solidFill>
              <a:ln w="9525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5-A3D2-4C0B-BD29-54C65D5FDA73}"/>
              </c:ext>
            </c:extLst>
          </c:dPt>
          <c:dPt>
            <c:idx val="11"/>
            <c:invertIfNegative val="0"/>
            <c:bubble3D val="0"/>
            <c:spPr>
              <a:solidFill>
                <a:srgbClr val="404040"/>
              </a:solidFill>
              <a:ln w="9525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7-A3D2-4C0B-BD29-54C65D5FDA73}"/>
              </c:ext>
            </c:extLst>
          </c:dPt>
          <c:dPt>
            <c:idx val="12"/>
            <c:invertIfNegative val="0"/>
            <c:bubble3D val="0"/>
            <c:spPr>
              <a:solidFill>
                <a:srgbClr val="7F7F7F"/>
              </a:solidFill>
              <a:ln w="9525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9-A3D2-4C0B-BD29-54C65D5FDA73}"/>
              </c:ext>
            </c:extLst>
          </c:dPt>
          <c:dPt>
            <c:idx val="13"/>
            <c:invertIfNegative val="0"/>
            <c:bubble3D val="0"/>
            <c:spPr>
              <a:solidFill>
                <a:srgbClr val="BFBFBF"/>
              </a:solidFill>
              <a:ln w="9525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B-A3D2-4C0B-BD29-54C65D5FDA73}"/>
              </c:ext>
            </c:extLst>
          </c:dPt>
          <c:cat>
            <c:strRef>
              <c:f>Sheet1!$A$2:$A$15</c:f>
              <c:strCache>
                <c:ptCount val="1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  <c:pt idx="4">
                  <c:v>Category 5</c:v>
                </c:pt>
                <c:pt idx="5">
                  <c:v>Category 6</c:v>
                </c:pt>
                <c:pt idx="6">
                  <c:v>Category 7</c:v>
                </c:pt>
                <c:pt idx="7">
                  <c:v>Category 8</c:v>
                </c:pt>
                <c:pt idx="8">
                  <c:v>Category 9</c:v>
                </c:pt>
                <c:pt idx="9">
                  <c:v>Category 10</c:v>
                </c:pt>
                <c:pt idx="10">
                  <c:v>Category 11</c:v>
                </c:pt>
                <c:pt idx="11">
                  <c:v>Category 12</c:v>
                </c:pt>
                <c:pt idx="12">
                  <c:v>Category 13</c:v>
                </c:pt>
                <c:pt idx="13">
                  <c:v>Category 14</c:v>
                </c:pt>
              </c:strCache>
            </c:strRef>
          </c:cat>
          <c:val>
            <c:numRef>
              <c:f>Sheet1!$B$2:$B$15</c:f>
              <c:numCache>
                <c:formatCode>0%</c:formatCode>
                <c:ptCount val="14"/>
                <c:pt idx="0">
                  <c:v>0.68</c:v>
                </c:pt>
                <c:pt idx="1">
                  <c:v>0.94</c:v>
                </c:pt>
                <c:pt idx="2">
                  <c:v>0.87</c:v>
                </c:pt>
                <c:pt idx="3">
                  <c:v>0</c:v>
                </c:pt>
                <c:pt idx="4">
                  <c:v>0.52</c:v>
                </c:pt>
                <c:pt idx="5">
                  <c:v>0.53</c:v>
                </c:pt>
                <c:pt idx="6">
                  <c:v>0.59</c:v>
                </c:pt>
                <c:pt idx="7">
                  <c:v>0.68</c:v>
                </c:pt>
                <c:pt idx="8">
                  <c:v>0.72</c:v>
                </c:pt>
                <c:pt idx="9">
                  <c:v>0.85</c:v>
                </c:pt>
                <c:pt idx="10">
                  <c:v>0.72</c:v>
                </c:pt>
                <c:pt idx="11">
                  <c:v>0.94</c:v>
                </c:pt>
                <c:pt idx="12">
                  <c:v>0.82</c:v>
                </c:pt>
                <c:pt idx="13">
                  <c:v>0.93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C-A3D2-4C0B-BD29-54C65D5FDA7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E7E7E7"/>
            </a:solidFill>
            <a:ln>
              <a:solidFill>
                <a:schemeClr val="bg1"/>
              </a:solidFill>
            </a:ln>
            <a:effectLst/>
          </c:spPr>
          <c:invertIfNegative val="0"/>
          <c:cat>
            <c:strRef>
              <c:f>Sheet1!$A$2:$A$15</c:f>
              <c:strCache>
                <c:ptCount val="1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  <c:pt idx="4">
                  <c:v>Category 5</c:v>
                </c:pt>
                <c:pt idx="5">
                  <c:v>Category 6</c:v>
                </c:pt>
                <c:pt idx="6">
                  <c:v>Category 7</c:v>
                </c:pt>
                <c:pt idx="7">
                  <c:v>Category 8</c:v>
                </c:pt>
                <c:pt idx="8">
                  <c:v>Category 9</c:v>
                </c:pt>
                <c:pt idx="9">
                  <c:v>Category 10</c:v>
                </c:pt>
                <c:pt idx="10">
                  <c:v>Category 11</c:v>
                </c:pt>
                <c:pt idx="11">
                  <c:v>Category 12</c:v>
                </c:pt>
                <c:pt idx="12">
                  <c:v>Category 13</c:v>
                </c:pt>
                <c:pt idx="13">
                  <c:v>Category 14</c:v>
                </c:pt>
              </c:strCache>
            </c:strRef>
          </c:cat>
          <c:val>
            <c:numRef>
              <c:f>Sheet1!$C$2:$C$15</c:f>
              <c:numCache>
                <c:formatCode>0%</c:formatCode>
                <c:ptCount val="14"/>
                <c:pt idx="0">
                  <c:v>0.32</c:v>
                </c:pt>
                <c:pt idx="1">
                  <c:v>6.0000000000000102E-2</c:v>
                </c:pt>
                <c:pt idx="2">
                  <c:v>0.13</c:v>
                </c:pt>
                <c:pt idx="3">
                  <c:v>1</c:v>
                </c:pt>
                <c:pt idx="4">
                  <c:v>0.48</c:v>
                </c:pt>
                <c:pt idx="5">
                  <c:v>0.47</c:v>
                </c:pt>
                <c:pt idx="6">
                  <c:v>0.41</c:v>
                </c:pt>
                <c:pt idx="7">
                  <c:v>0.32</c:v>
                </c:pt>
                <c:pt idx="8">
                  <c:v>0.28000000000000003</c:v>
                </c:pt>
                <c:pt idx="9">
                  <c:v>0.15</c:v>
                </c:pt>
                <c:pt idx="10">
                  <c:v>0.28000000000000003</c:v>
                </c:pt>
                <c:pt idx="11">
                  <c:v>6.0000000000000102E-2</c:v>
                </c:pt>
                <c:pt idx="12">
                  <c:v>0.18</c:v>
                </c:pt>
                <c:pt idx="13">
                  <c:v>7.0000000000000007E-2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D-A3D2-4C0B-BD29-54C65D5FDA7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00"/>
        <c:overlap val="100"/>
        <c:axId val="210935696"/>
        <c:axId val="461055200"/>
      </c:barChart>
      <c:catAx>
        <c:axId val="210935696"/>
        <c:scaling>
          <c:orientation val="maxMin"/>
        </c:scaling>
        <c:delete val="1"/>
        <c:axPos val="l"/>
        <c:numFmt formatCode="General" sourceLinked="1"/>
        <c:majorTickMark val="none"/>
        <c:minorTickMark val="none"/>
        <c:tickLblPos val="nextTo"/>
        <c:crossAx val="461055200"/>
        <c:crosses val="autoZero"/>
        <c:auto val="1"/>
        <c:lblAlgn val="ctr"/>
        <c:lblOffset val="100"/>
        <c:noMultiLvlLbl val="0"/>
      </c:catAx>
      <c:valAx>
        <c:axId val="461055200"/>
        <c:scaling>
          <c:orientation val="minMax"/>
        </c:scaling>
        <c:delete val="1"/>
        <c:axPos val="t"/>
        <c:numFmt formatCode="0%" sourceLinked="1"/>
        <c:majorTickMark val="none"/>
        <c:minorTickMark val="none"/>
        <c:tickLblPos val="nextTo"/>
        <c:crossAx val="21093569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4407717998983501E-2"/>
          <c:y val="0"/>
          <c:w val="0.98559228200101601"/>
          <c:h val="1"/>
        </c:manualLayout>
      </c:layout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 w="9525">
              <a:solidFill>
                <a:schemeClr val="bg1"/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C00000"/>
              </a:solidFill>
              <a:ln w="9525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7AC5-4FA4-9BA6-3EE31772851C}"/>
              </c:ext>
            </c:extLst>
          </c:dPt>
          <c:dPt>
            <c:idx val="1"/>
            <c:invertIfNegative val="0"/>
            <c:bubble3D val="0"/>
            <c:spPr>
              <a:solidFill>
                <a:srgbClr val="E84518"/>
              </a:solidFill>
              <a:ln w="9525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7AC5-4FA4-9BA6-3EE31772851C}"/>
              </c:ext>
            </c:extLst>
          </c:dPt>
          <c:dPt>
            <c:idx val="2"/>
            <c:invertIfNegative val="0"/>
            <c:bubble3D val="0"/>
            <c:spPr>
              <a:solidFill>
                <a:srgbClr val="FF6600"/>
              </a:solidFill>
              <a:ln w="9525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7AC5-4FA4-9BA6-3EE31772851C}"/>
              </c:ext>
            </c:extLst>
          </c:dPt>
          <c:dPt>
            <c:idx val="3"/>
            <c:invertIfNegative val="0"/>
            <c:bubble3D val="0"/>
            <c:spPr>
              <a:solidFill>
                <a:srgbClr val="FF9933"/>
              </a:solidFill>
              <a:ln w="9525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7AC5-4FA4-9BA6-3EE31772851C}"/>
              </c:ext>
            </c:extLst>
          </c:dPt>
          <c:dPt>
            <c:idx val="4"/>
            <c:invertIfNegative val="0"/>
            <c:bubble3D val="0"/>
            <c:spPr>
              <a:solidFill>
                <a:srgbClr val="FFC000"/>
              </a:solidFill>
              <a:ln w="9525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7AC5-4FA4-9BA6-3EE31772851C}"/>
              </c:ext>
            </c:extLst>
          </c:dPt>
          <c:dPt>
            <c:idx val="5"/>
            <c:invertIfNegative val="0"/>
            <c:bubble3D val="0"/>
            <c:spPr>
              <a:solidFill>
                <a:srgbClr val="D1D105"/>
              </a:solidFill>
              <a:ln w="9525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7AC5-4FA4-9BA6-3EE31772851C}"/>
              </c:ext>
            </c:extLst>
          </c:dPt>
          <c:dPt>
            <c:idx val="6"/>
            <c:invertIfNegative val="0"/>
            <c:bubble3D val="0"/>
            <c:spPr>
              <a:solidFill>
                <a:srgbClr val="4EB9D2"/>
              </a:solidFill>
              <a:ln w="9525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7AC5-4FA4-9BA6-3EE31772851C}"/>
              </c:ext>
            </c:extLst>
          </c:dPt>
          <c:dPt>
            <c:idx val="7"/>
            <c:invertIfNegative val="0"/>
            <c:bubble3D val="0"/>
            <c:spPr>
              <a:solidFill>
                <a:srgbClr val="4D8DD3"/>
              </a:solidFill>
              <a:ln w="9525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7AC5-4FA4-9BA6-3EE31772851C}"/>
              </c:ext>
            </c:extLst>
          </c:dPt>
          <c:dPt>
            <c:idx val="8"/>
            <c:invertIfNegative val="0"/>
            <c:bubble3D val="0"/>
            <c:spPr>
              <a:solidFill>
                <a:srgbClr val="3558EB"/>
              </a:solidFill>
              <a:ln w="9525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1-7AC5-4FA4-9BA6-3EE31772851C}"/>
              </c:ext>
            </c:extLst>
          </c:dPt>
          <c:dPt>
            <c:idx val="9"/>
            <c:invertIfNegative val="0"/>
            <c:bubble3D val="0"/>
            <c:spPr>
              <a:solidFill>
                <a:srgbClr val="005086"/>
              </a:solidFill>
              <a:ln w="9525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3-7AC5-4FA4-9BA6-3EE31772851C}"/>
              </c:ext>
            </c:extLst>
          </c:dPt>
          <c:dPt>
            <c:idx val="10"/>
            <c:invertIfNegative val="0"/>
            <c:bubble3D val="0"/>
            <c:spPr>
              <a:solidFill>
                <a:srgbClr val="002D4C"/>
              </a:solidFill>
              <a:ln w="9525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5-7AC5-4FA4-9BA6-3EE31772851C}"/>
              </c:ext>
            </c:extLst>
          </c:dPt>
          <c:dPt>
            <c:idx val="11"/>
            <c:invertIfNegative val="0"/>
            <c:bubble3D val="0"/>
            <c:spPr>
              <a:solidFill>
                <a:srgbClr val="404040"/>
              </a:solidFill>
              <a:ln w="9525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7-7AC5-4FA4-9BA6-3EE31772851C}"/>
              </c:ext>
            </c:extLst>
          </c:dPt>
          <c:dPt>
            <c:idx val="12"/>
            <c:invertIfNegative val="0"/>
            <c:bubble3D val="0"/>
            <c:spPr>
              <a:solidFill>
                <a:srgbClr val="7F7F7F"/>
              </a:solidFill>
              <a:ln w="9525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9-7AC5-4FA4-9BA6-3EE31772851C}"/>
              </c:ext>
            </c:extLst>
          </c:dPt>
          <c:dPt>
            <c:idx val="13"/>
            <c:invertIfNegative val="0"/>
            <c:bubble3D val="0"/>
            <c:spPr>
              <a:solidFill>
                <a:srgbClr val="BFBFBF"/>
              </a:solidFill>
              <a:ln w="9525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B-7AC5-4FA4-9BA6-3EE31772851C}"/>
              </c:ext>
            </c:extLst>
          </c:dPt>
          <c:cat>
            <c:strRef>
              <c:f>Sheet1!$A$2:$A$15</c:f>
              <c:strCache>
                <c:ptCount val="1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  <c:pt idx="4">
                  <c:v>Category 5</c:v>
                </c:pt>
                <c:pt idx="5">
                  <c:v>Category 6</c:v>
                </c:pt>
                <c:pt idx="6">
                  <c:v>Category 7</c:v>
                </c:pt>
                <c:pt idx="7">
                  <c:v>Category 8</c:v>
                </c:pt>
                <c:pt idx="8">
                  <c:v>Category 9</c:v>
                </c:pt>
                <c:pt idx="9">
                  <c:v>Category 10</c:v>
                </c:pt>
                <c:pt idx="10">
                  <c:v>Category 11</c:v>
                </c:pt>
                <c:pt idx="11">
                  <c:v>Category 12</c:v>
                </c:pt>
                <c:pt idx="12">
                  <c:v>Category 13</c:v>
                </c:pt>
                <c:pt idx="13">
                  <c:v>Category 14</c:v>
                </c:pt>
              </c:strCache>
            </c:strRef>
          </c:cat>
          <c:val>
            <c:numRef>
              <c:f>Sheet1!$B$2:$B$15</c:f>
              <c:numCache>
                <c:formatCode>0%</c:formatCode>
                <c:ptCount val="14"/>
                <c:pt idx="0">
                  <c:v>0.68</c:v>
                </c:pt>
                <c:pt idx="1">
                  <c:v>0.94</c:v>
                </c:pt>
                <c:pt idx="2">
                  <c:v>0.87</c:v>
                </c:pt>
                <c:pt idx="3">
                  <c:v>0</c:v>
                </c:pt>
                <c:pt idx="4">
                  <c:v>0.52</c:v>
                </c:pt>
                <c:pt idx="5">
                  <c:v>0.53</c:v>
                </c:pt>
                <c:pt idx="6">
                  <c:v>0.59</c:v>
                </c:pt>
                <c:pt idx="7">
                  <c:v>0.68</c:v>
                </c:pt>
                <c:pt idx="8">
                  <c:v>0.72</c:v>
                </c:pt>
                <c:pt idx="9">
                  <c:v>0.85</c:v>
                </c:pt>
                <c:pt idx="10">
                  <c:v>0.72</c:v>
                </c:pt>
                <c:pt idx="11">
                  <c:v>0.94</c:v>
                </c:pt>
                <c:pt idx="12">
                  <c:v>0.82</c:v>
                </c:pt>
                <c:pt idx="13">
                  <c:v>0.93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C-7AC5-4FA4-9BA6-3EE31772851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E7E7E7"/>
            </a:solidFill>
            <a:ln>
              <a:solidFill>
                <a:schemeClr val="bg1"/>
              </a:solidFill>
            </a:ln>
            <a:effectLst/>
          </c:spPr>
          <c:invertIfNegative val="0"/>
          <c:cat>
            <c:strRef>
              <c:f>Sheet1!$A$2:$A$15</c:f>
              <c:strCache>
                <c:ptCount val="1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  <c:pt idx="4">
                  <c:v>Category 5</c:v>
                </c:pt>
                <c:pt idx="5">
                  <c:v>Category 6</c:v>
                </c:pt>
                <c:pt idx="6">
                  <c:v>Category 7</c:v>
                </c:pt>
                <c:pt idx="7">
                  <c:v>Category 8</c:v>
                </c:pt>
                <c:pt idx="8">
                  <c:v>Category 9</c:v>
                </c:pt>
                <c:pt idx="9">
                  <c:v>Category 10</c:v>
                </c:pt>
                <c:pt idx="10">
                  <c:v>Category 11</c:v>
                </c:pt>
                <c:pt idx="11">
                  <c:v>Category 12</c:v>
                </c:pt>
                <c:pt idx="12">
                  <c:v>Category 13</c:v>
                </c:pt>
                <c:pt idx="13">
                  <c:v>Category 14</c:v>
                </c:pt>
              </c:strCache>
            </c:strRef>
          </c:cat>
          <c:val>
            <c:numRef>
              <c:f>Sheet1!$C$2:$C$15</c:f>
              <c:numCache>
                <c:formatCode>0%</c:formatCode>
                <c:ptCount val="14"/>
                <c:pt idx="0">
                  <c:v>0.31999999999999995</c:v>
                </c:pt>
                <c:pt idx="1">
                  <c:v>6.0000000000000053E-2</c:v>
                </c:pt>
                <c:pt idx="2">
                  <c:v>0.13</c:v>
                </c:pt>
                <c:pt idx="3">
                  <c:v>1</c:v>
                </c:pt>
                <c:pt idx="4">
                  <c:v>0.48</c:v>
                </c:pt>
                <c:pt idx="5">
                  <c:v>0.47</c:v>
                </c:pt>
                <c:pt idx="6">
                  <c:v>0.41000000000000003</c:v>
                </c:pt>
                <c:pt idx="7">
                  <c:v>0.31999999999999995</c:v>
                </c:pt>
                <c:pt idx="8">
                  <c:v>0.28000000000000003</c:v>
                </c:pt>
                <c:pt idx="9">
                  <c:v>0.15000000000000002</c:v>
                </c:pt>
                <c:pt idx="10">
                  <c:v>0.28000000000000003</c:v>
                </c:pt>
                <c:pt idx="11">
                  <c:v>6.0000000000000053E-2</c:v>
                </c:pt>
                <c:pt idx="12">
                  <c:v>0.18000000000000005</c:v>
                </c:pt>
                <c:pt idx="13">
                  <c:v>6.9999999999999951E-2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D-7AC5-4FA4-9BA6-3EE31772851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00"/>
        <c:overlap val="100"/>
        <c:axId val="210935696"/>
        <c:axId val="461055200"/>
      </c:barChart>
      <c:catAx>
        <c:axId val="210935696"/>
        <c:scaling>
          <c:orientation val="maxMin"/>
        </c:scaling>
        <c:delete val="1"/>
        <c:axPos val="l"/>
        <c:numFmt formatCode="General" sourceLinked="1"/>
        <c:majorTickMark val="none"/>
        <c:minorTickMark val="none"/>
        <c:tickLblPos val="nextTo"/>
        <c:crossAx val="461055200"/>
        <c:crosses val="autoZero"/>
        <c:auto val="1"/>
        <c:lblAlgn val="ctr"/>
        <c:lblOffset val="100"/>
        <c:noMultiLvlLbl val="0"/>
      </c:catAx>
      <c:valAx>
        <c:axId val="461055200"/>
        <c:scaling>
          <c:orientation val="minMax"/>
        </c:scaling>
        <c:delete val="1"/>
        <c:axPos val="t"/>
        <c:numFmt formatCode="0%" sourceLinked="1"/>
        <c:majorTickMark val="none"/>
        <c:minorTickMark val="none"/>
        <c:tickLblPos val="nextTo"/>
        <c:crossAx val="21093569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300"/>
        <c:holeSize val="77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Home</c:v>
                </c:pt>
              </c:strCache>
            </c:strRef>
          </c:tx>
          <c:spPr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0%</c:formatCode>
                <c:ptCount val="1"/>
                <c:pt idx="0">
                  <c:v>0.69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B60-444E-A392-4EE22D49A18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Away</c:v>
                </c:pt>
              </c:strCache>
            </c:strRef>
          </c:tx>
          <c:spPr>
            <a:solidFill>
              <a:schemeClr val="bg1">
                <a:lumMod val="6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0%</c:formatCode>
                <c:ptCount val="1"/>
                <c:pt idx="0">
                  <c:v>0.31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B60-444E-A392-4EE22D49A18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04301023"/>
        <c:axId val="104298527"/>
      </c:barChart>
      <c:catAx>
        <c:axId val="104301023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104298527"/>
        <c:crosses val="autoZero"/>
        <c:auto val="1"/>
        <c:lblAlgn val="ctr"/>
        <c:lblOffset val="100"/>
        <c:noMultiLvlLbl val="0"/>
      </c:catAx>
      <c:valAx>
        <c:axId val="104298527"/>
        <c:scaling>
          <c:orientation val="minMax"/>
          <c:max val="1"/>
        </c:scaling>
        <c:delete val="1"/>
        <c:axPos val="b"/>
        <c:numFmt formatCode="0%" sourceLinked="1"/>
        <c:majorTickMark val="out"/>
        <c:minorTickMark val="none"/>
        <c:tickLblPos val="nextTo"/>
        <c:crossAx val="10430102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Home</c:v>
                </c:pt>
              </c:strCache>
            </c:strRef>
          </c:tx>
          <c:spPr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0%</c:formatCode>
                <c:ptCount val="1"/>
                <c:pt idx="0">
                  <c:v>0.94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698-4EAC-BB55-D9A7A6F29CD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Away</c:v>
                </c:pt>
              </c:strCache>
            </c:strRef>
          </c:tx>
          <c:spPr>
            <a:solidFill>
              <a:schemeClr val="bg1">
                <a:lumMod val="6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0%</c:formatCode>
                <c:ptCount val="1"/>
                <c:pt idx="0">
                  <c:v>0.06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698-4EAC-BB55-D9A7A6F29CD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04301023"/>
        <c:axId val="104298527"/>
      </c:barChart>
      <c:catAx>
        <c:axId val="104301023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104298527"/>
        <c:crosses val="autoZero"/>
        <c:auto val="1"/>
        <c:lblAlgn val="ctr"/>
        <c:lblOffset val="100"/>
        <c:noMultiLvlLbl val="0"/>
      </c:catAx>
      <c:valAx>
        <c:axId val="104298527"/>
        <c:scaling>
          <c:orientation val="minMax"/>
          <c:max val="1"/>
          <c:min val="0"/>
        </c:scaling>
        <c:delete val="1"/>
        <c:axPos val="b"/>
        <c:numFmt formatCode="0%" sourceLinked="1"/>
        <c:majorTickMark val="out"/>
        <c:minorTickMark val="none"/>
        <c:tickLblPos val="nextTo"/>
        <c:crossAx val="10430102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Home</c:v>
                </c:pt>
              </c:strCache>
            </c:strRef>
          </c:tx>
          <c:spPr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73CE-4D41-9019-A8E6DF3745F3}"/>
              </c:ext>
            </c:extLst>
          </c:dPt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0%</c:formatCode>
                <c:ptCount val="1"/>
                <c:pt idx="0">
                  <c:v>0.87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3CE-4D41-9019-A8E6DF3745F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Away</c:v>
                </c:pt>
              </c:strCache>
            </c:strRef>
          </c:tx>
          <c:spPr>
            <a:solidFill>
              <a:schemeClr val="bg1">
                <a:lumMod val="6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0%</c:formatCode>
                <c:ptCount val="1"/>
                <c:pt idx="0">
                  <c:v>0.13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73CE-4D41-9019-A8E6DF3745F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04301023"/>
        <c:axId val="104298527"/>
      </c:barChart>
      <c:catAx>
        <c:axId val="104301023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104298527"/>
        <c:crosses val="autoZero"/>
        <c:auto val="1"/>
        <c:lblAlgn val="ctr"/>
        <c:lblOffset val="100"/>
        <c:noMultiLvlLbl val="0"/>
      </c:catAx>
      <c:valAx>
        <c:axId val="104298527"/>
        <c:scaling>
          <c:orientation val="minMax"/>
          <c:max val="1"/>
          <c:min val="0"/>
        </c:scaling>
        <c:delete val="1"/>
        <c:axPos val="b"/>
        <c:numFmt formatCode="0%" sourceLinked="1"/>
        <c:majorTickMark val="out"/>
        <c:minorTickMark val="none"/>
        <c:tickLblPos val="nextTo"/>
        <c:crossAx val="10430102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Home</c:v>
                </c:pt>
              </c:strCache>
            </c:strRef>
          </c:tx>
          <c:spPr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B70D-4A85-9674-34620E90ABCE}"/>
              </c:ext>
            </c:extLst>
          </c:dPt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0%</c:formatCode>
                <c:ptCount val="1"/>
                <c:pt idx="0">
                  <c:v>0.53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70D-4A85-9674-34620E90ABC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Away</c:v>
                </c:pt>
              </c:strCache>
            </c:strRef>
          </c:tx>
          <c:spPr>
            <a:solidFill>
              <a:schemeClr val="bg1">
                <a:lumMod val="6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0%</c:formatCode>
                <c:ptCount val="1"/>
                <c:pt idx="0">
                  <c:v>0.47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B70D-4A85-9674-34620E90ABC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04301023"/>
        <c:axId val="104298527"/>
      </c:barChart>
      <c:catAx>
        <c:axId val="104301023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04298527"/>
        <c:crosses val="autoZero"/>
        <c:auto val="1"/>
        <c:lblAlgn val="ctr"/>
        <c:lblOffset val="100"/>
        <c:noMultiLvlLbl val="0"/>
      </c:catAx>
      <c:valAx>
        <c:axId val="104298527"/>
        <c:scaling>
          <c:orientation val="minMax"/>
          <c:max val="1"/>
        </c:scaling>
        <c:delete val="1"/>
        <c:axPos val="b"/>
        <c:numFmt formatCode="0%" sourceLinked="1"/>
        <c:majorTickMark val="none"/>
        <c:minorTickMark val="none"/>
        <c:tickLblPos val="nextTo"/>
        <c:crossAx val="10430102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Home</c:v>
                </c:pt>
              </c:strCache>
            </c:strRef>
          </c:tx>
          <c:spPr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02A0-4882-A1F4-2BCE00668A57}"/>
              </c:ext>
            </c:extLst>
          </c:dPt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0%</c:formatCode>
                <c:ptCount val="1"/>
                <c:pt idx="0">
                  <c:v>0.53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2A0-4882-A1F4-2BCE00668A5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Away</c:v>
                </c:pt>
              </c:strCache>
            </c:strRef>
          </c:tx>
          <c:spPr>
            <a:solidFill>
              <a:schemeClr val="bg1">
                <a:lumMod val="6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0%</c:formatCode>
                <c:ptCount val="1"/>
                <c:pt idx="0">
                  <c:v>0.47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02A0-4882-A1F4-2BCE00668A5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04301023"/>
        <c:axId val="104298527"/>
      </c:barChart>
      <c:catAx>
        <c:axId val="104301023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04298527"/>
        <c:crosses val="autoZero"/>
        <c:auto val="1"/>
        <c:lblAlgn val="ctr"/>
        <c:lblOffset val="100"/>
        <c:noMultiLvlLbl val="0"/>
      </c:catAx>
      <c:valAx>
        <c:axId val="104298527"/>
        <c:scaling>
          <c:orientation val="minMax"/>
          <c:max val="1"/>
        </c:scaling>
        <c:delete val="1"/>
        <c:axPos val="b"/>
        <c:numFmt formatCode="0%" sourceLinked="1"/>
        <c:majorTickMark val="none"/>
        <c:minorTickMark val="none"/>
        <c:tickLblPos val="nextTo"/>
        <c:crossAx val="10430102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Home</c:v>
                </c:pt>
              </c:strCache>
            </c:strRef>
          </c:tx>
          <c:spPr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13C3-4E31-A0C9-D0556781B417}"/>
              </c:ext>
            </c:extLst>
          </c:dPt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0%</c:formatCode>
                <c:ptCount val="1"/>
                <c:pt idx="0">
                  <c:v>0.59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3C3-4E31-A0C9-D0556781B41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Away</c:v>
                </c:pt>
              </c:strCache>
            </c:strRef>
          </c:tx>
          <c:spPr>
            <a:solidFill>
              <a:schemeClr val="bg1">
                <a:lumMod val="6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0%</c:formatCode>
                <c:ptCount val="1"/>
                <c:pt idx="0">
                  <c:v>0.41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13C3-4E31-A0C9-D0556781B41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04301023"/>
        <c:axId val="104298527"/>
      </c:barChart>
      <c:catAx>
        <c:axId val="104301023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104298527"/>
        <c:crosses val="autoZero"/>
        <c:auto val="1"/>
        <c:lblAlgn val="ctr"/>
        <c:lblOffset val="100"/>
        <c:noMultiLvlLbl val="0"/>
      </c:catAx>
      <c:valAx>
        <c:axId val="104298527"/>
        <c:scaling>
          <c:orientation val="minMax"/>
          <c:max val="1"/>
        </c:scaling>
        <c:delete val="1"/>
        <c:axPos val="b"/>
        <c:numFmt formatCode="0%" sourceLinked="1"/>
        <c:majorTickMark val="out"/>
        <c:minorTickMark val="none"/>
        <c:tickLblPos val="nextTo"/>
        <c:crossAx val="10430102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8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9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0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6B6962-0092-49CF-BF10-D4894008F80A}" type="datetimeFigureOut">
              <a:rPr lang="en-US" smtClean="0"/>
              <a:t>4/26/2022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5E9563-EEA8-4DA2-93A8-B5382AC31A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6133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*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</a:t>
            </a:r>
            <a:endParaRPr kumimoji="0" lang="en-IN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Medium Cond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5E9563-EEA8-4DA2-93A8-B5382AC31A5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2262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*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</a:t>
            </a:r>
            <a:endParaRPr kumimoji="0" lang="en-IN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Medium Cond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5E9563-EEA8-4DA2-93A8-B5382AC31A5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4624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*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</a:t>
            </a:r>
            <a:endParaRPr kumimoji="0" lang="en-IN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Medium Cond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5E9563-EEA8-4DA2-93A8-B5382AC31A5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1973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*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</a:t>
            </a:r>
            <a:endParaRPr kumimoji="0" lang="en-IN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Medium Cond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5E9563-EEA8-4DA2-93A8-B5382AC31A5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4768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*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</a:t>
            </a:r>
            <a:endParaRPr kumimoji="0" lang="en-IN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Medium Cond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5751E77-7B73-4490-B29F-A3FDABDDF33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061019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*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</a:t>
            </a:r>
            <a:endParaRPr kumimoji="0" lang="en-IN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Medium Cond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5E9563-EEA8-4DA2-93A8-B5382AC31A5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9242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28299"/>
            <a:r>
              <a:rPr lang="en-US" b="1" dirty="0"/>
              <a:t>Unweighted [weighted] Occasion Base Sizes Listed in Order form Early Morning Bite to Bedtime/Late Night Snack: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36905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1294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3488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3273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637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1940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5542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1927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3001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1572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7148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1079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1394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1740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2870</a:t>
            </a:r>
            <a:r>
              <a:rPr lang="en-US" b="0" dirty="0"/>
              <a:t> </a:t>
            </a:r>
          </a:p>
          <a:p>
            <a:r>
              <a:rPr lang="en-US" b="0" dirty="0"/>
              <a:t>[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37183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1254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3336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3512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624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1970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5641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1887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3065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1683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7189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1049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1341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1795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2837]</a:t>
            </a:r>
            <a:r>
              <a:rPr lang="en-US" b="0" dirty="0"/>
              <a:t> </a:t>
            </a:r>
          </a:p>
          <a:p>
            <a:pPr defTabSz="928299"/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2829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5751E77-7B73-4490-B29F-A3FDABDDF33C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2829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976575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Occasion Unweighted</a:t>
            </a:r>
            <a:r>
              <a:rPr lang="en-US" b="1" baseline="0" dirty="0"/>
              <a:t> [weighted] </a:t>
            </a:r>
            <a:r>
              <a:rPr lang="en-US" b="1" dirty="0"/>
              <a:t>Base Sizes Listed in Order form Early Morning Bite to Bedtime/Late Night Snack:</a:t>
            </a:r>
          </a:p>
          <a:p>
            <a:r>
              <a:rPr lang="en-US" dirty="0"/>
              <a:t>TOTAL POPULATION OF ADULTS, TEENS AND KIDS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1294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3488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3273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637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1940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5542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1927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3001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1572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7148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1079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1394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1740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2870</a:t>
            </a:r>
            <a:r>
              <a:rPr lang="en-US" b="0" dirty="0"/>
              <a:t> </a:t>
            </a:r>
          </a:p>
          <a:p>
            <a:r>
              <a:rPr lang="en-US" b="0" dirty="0"/>
              <a:t>[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1254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3336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3512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624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1970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5641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1887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3065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1683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7189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1049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1341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1795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2837</a:t>
            </a:r>
            <a:r>
              <a:rPr lang="en-US" b="0" dirty="0"/>
              <a:t>]</a:t>
            </a:r>
          </a:p>
          <a:p>
            <a:r>
              <a:rPr lang="en-US" dirty="0"/>
              <a:t>Adults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1182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3201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2300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565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1579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4452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1692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2414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1021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5908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969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1255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1352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2422</a:t>
            </a:r>
            <a:r>
              <a:rPr lang="en-US" b="0" dirty="0"/>
              <a:t> </a:t>
            </a:r>
          </a:p>
          <a:p>
            <a:r>
              <a:rPr lang="en-US" b="0" dirty="0"/>
              <a:t>[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1116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3022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2171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533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1491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4203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1597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2279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964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5577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915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1185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1276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2286</a:t>
            </a:r>
            <a:r>
              <a:rPr lang="en-US" b="0" dirty="0"/>
              <a:t>]</a:t>
            </a:r>
          </a:p>
          <a:p>
            <a:r>
              <a:rPr lang="en-US" dirty="0"/>
              <a:t>Teens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59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217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290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35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136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428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125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211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229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525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60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99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142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242</a:t>
            </a:r>
            <a:r>
              <a:rPr lang="en-US" b="0" dirty="0"/>
              <a:t> </a:t>
            </a:r>
          </a:p>
          <a:p>
            <a:r>
              <a:rPr lang="en-US" b="0" dirty="0"/>
              <a:t>[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56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205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274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33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128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404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118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199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216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496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57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93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134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228</a:t>
            </a:r>
            <a:r>
              <a:rPr lang="en-US" b="0" dirty="0"/>
              <a:t>]</a:t>
            </a:r>
          </a:p>
          <a:p>
            <a:r>
              <a:rPr lang="en-US" b="0" dirty="0"/>
              <a:t>Kids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53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70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683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37 225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662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110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376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322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715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50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40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246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206</a:t>
            </a:r>
            <a:r>
              <a:rPr lang="en-US" b="0" dirty="0"/>
              <a:t> </a:t>
            </a:r>
          </a:p>
          <a:p>
            <a:r>
              <a:rPr lang="en-US" b="0" dirty="0"/>
              <a:t>[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83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109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1067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58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351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1034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172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587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503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1117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78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62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384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322</a:t>
            </a:r>
            <a:r>
              <a:rPr lang="en-US" b="0" dirty="0"/>
              <a:t>]</a:t>
            </a:r>
          </a:p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2829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5751E77-7B73-4490-B29F-A3FDABDDF33C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2829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021028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*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</a:t>
            </a:r>
            <a:endParaRPr kumimoji="0" lang="en-IN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Medium Cond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5E9563-EEA8-4DA2-93A8-B5382AC31A5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38434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*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</a:t>
            </a:r>
            <a:endParaRPr kumimoji="0" lang="en-IN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Medium Cond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5E9563-EEA8-4DA2-93A8-B5382AC31A5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3933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*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</a:t>
            </a:r>
            <a:endParaRPr kumimoji="0" lang="en-IN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Medium Cond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5751E77-7B73-4490-B29F-A3FDABDDF33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343262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*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</a:t>
            </a:r>
            <a:endParaRPr kumimoji="0" lang="en-IN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Medium Cond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5E9563-EEA8-4DA2-93A8-B5382AC31A5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33926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*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</a:t>
            </a:r>
            <a:endParaRPr kumimoji="0" lang="en-IN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Medium Cond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5E9563-EEA8-4DA2-93A8-B5382AC31A5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52562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*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</a:t>
            </a:r>
            <a:endParaRPr kumimoji="0" lang="en-IN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Medium Cond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5E9563-EEA8-4DA2-93A8-B5382AC31A5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39525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*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</a:t>
            </a:r>
            <a:endParaRPr kumimoji="0" lang="en-IN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Medium Cond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5E9563-EEA8-4DA2-93A8-B5382AC31A5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95510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*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</a:t>
            </a:r>
            <a:endParaRPr kumimoji="0" lang="en-IN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Medium Cond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5751E77-7B73-4490-B29F-A3FDABDDF33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7571458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*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</a:t>
            </a:r>
            <a:endParaRPr kumimoji="0" lang="en-IN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Medium Cond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5751E77-7B73-4490-B29F-A3FDABDDF33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8234151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*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</a:t>
            </a:r>
            <a:endParaRPr kumimoji="0" lang="en-IN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Medium Cond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5E9563-EEA8-4DA2-93A8-B5382AC31A5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30068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*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</a:t>
            </a:r>
            <a:endParaRPr kumimoji="0" lang="en-IN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Medium Cond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5E9563-EEA8-4DA2-93A8-B5382AC31A5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0153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1800" y="709613"/>
            <a:ext cx="6292850" cy="35401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359200" y="4628144"/>
            <a:ext cx="6738782" cy="5115312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*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</a:t>
            </a:r>
            <a:endParaRPr kumimoji="0" lang="en-IN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Medium Cond"/>
              <a:ea typeface="+mn-ea"/>
              <a:cs typeface="+mn-cs"/>
            </a:endParaRPr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296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505BC7-9239-4A7A-93C6-B6D6C1F0E583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2969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776023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98463" y="693738"/>
            <a:ext cx="6153150" cy="34623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dirty="0"/>
              <a:t>*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</a:t>
            </a:r>
            <a:endParaRPr kumimoji="0" lang="en-IN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Medium Cond"/>
              <a:ea typeface="+mn-ea"/>
              <a:cs typeface="+mn-cs"/>
            </a:endParaRPr>
          </a:p>
          <a:p>
            <a:endParaRPr lang="en-US" sz="1100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87F0606-6937-40B0-8A0B-637A1FAF57E7}" type="datetime4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 April 2022</a:t>
            </a:fld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8B260A0-A53E-47DD-9A4F-AF2CD941F6AE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33301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1800" y="709613"/>
            <a:ext cx="6292850" cy="35401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359200" y="4628144"/>
            <a:ext cx="6738782" cy="5115312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*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</a:t>
            </a:r>
            <a:endParaRPr kumimoji="0" lang="en-IN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Medium Cond"/>
              <a:ea typeface="+mn-ea"/>
              <a:cs typeface="+mn-cs"/>
            </a:endParaRPr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296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505BC7-9239-4A7A-93C6-B6D6C1F0E583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2969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718331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1800" y="709613"/>
            <a:ext cx="6292850" cy="35401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359200" y="4628144"/>
            <a:ext cx="6738782" cy="5115312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*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</a:t>
            </a:r>
            <a:endParaRPr kumimoji="0" lang="en-IN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Medium Cond"/>
              <a:ea typeface="+mn-ea"/>
              <a:cs typeface="+mn-cs"/>
            </a:endParaRPr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296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505BC7-9239-4A7A-93C6-B6D6C1F0E583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2969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095979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*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</a:t>
            </a:r>
            <a:endParaRPr kumimoji="0" lang="en-IN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Medium Cond"/>
              <a:ea typeface="+mn-ea"/>
              <a:cs typeface="+mn-cs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AA9FB45-9575-44C6-8D3B-9048CDDC13E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20608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*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</a:t>
            </a:r>
            <a:endParaRPr kumimoji="0" lang="en-IN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Medium Cond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5E9563-EEA8-4DA2-93A8-B5382AC31A5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5539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*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</a:t>
            </a:r>
            <a:endParaRPr kumimoji="0" lang="en-IN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Medium Cond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5E9563-EEA8-4DA2-93A8-B5382AC31A5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9564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0"/>
            <a:ext cx="12192528" cy="6855263"/>
          </a:xfrm>
          <a:prstGeom prst="rect">
            <a:avLst/>
          </a:prstGeom>
          <a:solidFill>
            <a:srgbClr val="DB13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n-lt"/>
            </a:endParaRPr>
          </a:p>
        </p:txBody>
      </p:sp>
      <p:grpSp>
        <p:nvGrpSpPr>
          <p:cNvPr id="4" name="Group 3"/>
          <p:cNvGrpSpPr/>
          <p:nvPr userDrawn="1"/>
        </p:nvGrpSpPr>
        <p:grpSpPr>
          <a:xfrm rot="5400000">
            <a:off x="6812698" y="1018570"/>
            <a:ext cx="6139714" cy="4097218"/>
            <a:chOff x="0" y="6488755"/>
            <a:chExt cx="3604717" cy="369245"/>
          </a:xfrm>
        </p:grpSpPr>
        <p:sp>
          <p:nvSpPr>
            <p:cNvPr id="19" name="Rectangle 18"/>
            <p:cNvSpPr/>
            <p:nvPr userDrawn="1"/>
          </p:nvSpPr>
          <p:spPr>
            <a:xfrm>
              <a:off x="0" y="6488755"/>
              <a:ext cx="3604716" cy="3692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Isosceles Triangle 19"/>
            <p:cNvSpPr/>
            <p:nvPr userDrawn="1"/>
          </p:nvSpPr>
          <p:spPr>
            <a:xfrm rot="16200000">
              <a:off x="3263520" y="6515062"/>
              <a:ext cx="367503" cy="314890"/>
            </a:xfrm>
            <a:prstGeom prst="triangle">
              <a:avLst/>
            </a:prstGeom>
            <a:solidFill>
              <a:srgbClr val="DB13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6235" y="2779078"/>
            <a:ext cx="7087711" cy="822960"/>
          </a:xfrm>
        </p:spPr>
        <p:txBody>
          <a:bodyPr anchor="b"/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46235" y="3602038"/>
            <a:ext cx="7087711" cy="822960"/>
          </a:xfrm>
        </p:spPr>
        <p:txBody>
          <a:bodyPr anchor="t"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13" name="Picture 4" descr="Image result for kelloggs logo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8055" y="188793"/>
            <a:ext cx="898988" cy="320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10672" y="6532931"/>
            <a:ext cx="444062" cy="275677"/>
          </a:xfrm>
          <a:prstGeom prst="rect">
            <a:avLst/>
          </a:prstGeom>
        </p:spPr>
        <p:txBody>
          <a:bodyPr anchor="ctr"/>
          <a:lstStyle>
            <a:lvl1pPr algn="ctr">
              <a:defRPr sz="700">
                <a:solidFill>
                  <a:schemeClr val="bg1"/>
                </a:solidFill>
                <a:latin typeface="+mn-lt"/>
              </a:defRPr>
            </a:lvl1pPr>
          </a:lstStyle>
          <a:p>
            <a:fld id="{A26DCA39-FE7E-4B33-9419-C9BB65BD885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8068055" y="817563"/>
            <a:ext cx="3642617" cy="441325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1200">
                <a:solidFill>
                  <a:schemeClr val="tx2"/>
                </a:solidFill>
              </a:defRPr>
            </a:lvl2pPr>
            <a:lvl3pPr marL="914400" indent="0">
              <a:buNone/>
              <a:defRPr sz="1100">
                <a:solidFill>
                  <a:schemeClr val="tx2"/>
                </a:solidFill>
              </a:defRPr>
            </a:lvl3pPr>
            <a:lvl4pPr marL="1371600" indent="0">
              <a:buNone/>
              <a:defRPr sz="1050">
                <a:solidFill>
                  <a:schemeClr val="tx2"/>
                </a:solidFill>
              </a:defRPr>
            </a:lvl4pPr>
            <a:lvl5pPr marL="1828800" indent="0">
              <a:buNone/>
              <a:defRPr sz="105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776951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0"/>
            <a:ext cx="12192528" cy="6855263"/>
          </a:xfrm>
          <a:prstGeom prst="rect">
            <a:avLst/>
          </a:prstGeom>
          <a:solidFill>
            <a:srgbClr val="DB13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n-lt"/>
            </a:endParaRPr>
          </a:p>
        </p:txBody>
      </p:sp>
      <p:sp>
        <p:nvSpPr>
          <p:cNvPr id="19" name="Rectangle 18"/>
          <p:cNvSpPr/>
          <p:nvPr userDrawn="1"/>
        </p:nvSpPr>
        <p:spPr>
          <a:xfrm>
            <a:off x="0" y="6488755"/>
            <a:ext cx="3604716" cy="3692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Isosceles Triangle 19"/>
          <p:cNvSpPr/>
          <p:nvPr userDrawn="1"/>
        </p:nvSpPr>
        <p:spPr>
          <a:xfrm rot="16200000">
            <a:off x="3315472" y="6567014"/>
            <a:ext cx="365760" cy="212728"/>
          </a:xfrm>
          <a:prstGeom prst="triangle">
            <a:avLst/>
          </a:prstGeom>
          <a:solidFill>
            <a:srgbClr val="DB13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6235" y="2779078"/>
            <a:ext cx="9144000" cy="822960"/>
          </a:xfrm>
        </p:spPr>
        <p:txBody>
          <a:bodyPr anchor="b"/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46235" y="3602038"/>
            <a:ext cx="9144000" cy="822960"/>
          </a:xfrm>
        </p:spPr>
        <p:txBody>
          <a:bodyPr anchor="t"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13" name="Picture 4" descr="Image result for kelloggs logo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655" y="6521707"/>
            <a:ext cx="898988" cy="320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10672" y="6532931"/>
            <a:ext cx="444062" cy="275677"/>
          </a:xfrm>
          <a:prstGeom prst="rect">
            <a:avLst/>
          </a:prstGeom>
        </p:spPr>
        <p:txBody>
          <a:bodyPr anchor="ctr"/>
          <a:lstStyle>
            <a:lvl1pPr algn="ctr">
              <a:defRPr sz="700">
                <a:solidFill>
                  <a:schemeClr val="bg1"/>
                </a:solidFill>
                <a:latin typeface="+mn-lt"/>
              </a:defRPr>
            </a:lvl1pPr>
          </a:lstStyle>
          <a:p>
            <a:fld id="{A26DCA39-FE7E-4B33-9419-C9BB65BD885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7" name="TextBox 36"/>
          <p:cNvSpPr txBox="1"/>
          <p:nvPr userDrawn="1"/>
        </p:nvSpPr>
        <p:spPr>
          <a:xfrm>
            <a:off x="10318343" y="6531038"/>
            <a:ext cx="1476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+mj-lt"/>
              </a:rPr>
              <a:t>DEPLOY</a:t>
            </a:r>
            <a:r>
              <a:rPr lang="en-US" sz="1200" baseline="0" dirty="0">
                <a:solidFill>
                  <a:schemeClr val="bg1"/>
                </a:solidFill>
                <a:latin typeface="+mj-lt"/>
              </a:rPr>
              <a:t> FOR GROWTH</a:t>
            </a:r>
            <a:endParaRPr lang="en-US" sz="12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9884463" y="6580732"/>
            <a:ext cx="488937" cy="187227"/>
            <a:chOff x="9858336" y="6580732"/>
            <a:chExt cx="488937" cy="187227"/>
          </a:xfrm>
          <a:solidFill>
            <a:schemeClr val="bg1"/>
          </a:solidFill>
        </p:grpSpPr>
        <p:sp>
          <p:nvSpPr>
            <p:cNvPr id="15" name="Isosceles Triangle 14"/>
            <p:cNvSpPr>
              <a:spLocks noChangeAspect="1"/>
            </p:cNvSpPr>
            <p:nvPr userDrawn="1"/>
          </p:nvSpPr>
          <p:spPr>
            <a:xfrm rot="5400000" flipH="1">
              <a:off x="9843721" y="6599694"/>
              <a:ext cx="182880" cy="153649"/>
            </a:xfrm>
            <a:prstGeom prst="triangl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Isosceles Triangle 15"/>
            <p:cNvSpPr>
              <a:spLocks noChangeAspect="1"/>
            </p:cNvSpPr>
            <p:nvPr userDrawn="1"/>
          </p:nvSpPr>
          <p:spPr>
            <a:xfrm rot="5400000" flipH="1">
              <a:off x="9958188" y="6595347"/>
              <a:ext cx="182880" cy="153649"/>
            </a:xfrm>
            <a:prstGeom prst="triangl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Isosceles Triangle 16"/>
            <p:cNvSpPr>
              <a:spLocks noChangeAspect="1"/>
            </p:cNvSpPr>
            <p:nvPr userDrawn="1"/>
          </p:nvSpPr>
          <p:spPr>
            <a:xfrm rot="5400000" flipH="1">
              <a:off x="10072953" y="6595347"/>
              <a:ext cx="182880" cy="153649"/>
            </a:xfrm>
            <a:prstGeom prst="triangl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Isosceles Triangle 17"/>
            <p:cNvSpPr>
              <a:spLocks noChangeAspect="1"/>
            </p:cNvSpPr>
            <p:nvPr userDrawn="1"/>
          </p:nvSpPr>
          <p:spPr>
            <a:xfrm rot="5400000" flipH="1">
              <a:off x="10179009" y="6595347"/>
              <a:ext cx="182880" cy="153649"/>
            </a:xfrm>
            <a:prstGeom prst="triangl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6785536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6235" y="2779078"/>
            <a:ext cx="9144000" cy="822960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46235" y="3602038"/>
            <a:ext cx="9144000" cy="822960"/>
          </a:xfrm>
        </p:spPr>
        <p:txBody>
          <a:bodyPr anchor="t"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10672" y="6532931"/>
            <a:ext cx="444062" cy="275677"/>
          </a:xfrm>
          <a:prstGeom prst="rect">
            <a:avLst/>
          </a:prstGeom>
        </p:spPr>
        <p:txBody>
          <a:bodyPr anchor="ctr"/>
          <a:lstStyle>
            <a:lvl1pPr algn="ctr">
              <a:defRPr sz="7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fld id="{A26DCA39-FE7E-4B33-9419-C9BB65BD885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058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10672" y="6532931"/>
            <a:ext cx="444062" cy="275677"/>
          </a:xfrm>
          <a:prstGeom prst="rect">
            <a:avLst/>
          </a:prstGeom>
        </p:spPr>
        <p:txBody>
          <a:bodyPr anchor="ctr"/>
          <a:lstStyle>
            <a:lvl1pPr algn="ctr">
              <a:defRPr sz="7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fld id="{A26DCA39-FE7E-4B33-9419-C9BB65BD885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22938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10672" y="6532931"/>
            <a:ext cx="444062" cy="275677"/>
          </a:xfrm>
          <a:prstGeom prst="rect">
            <a:avLst/>
          </a:prstGeom>
        </p:spPr>
        <p:txBody>
          <a:bodyPr anchor="ctr"/>
          <a:lstStyle>
            <a:lvl1pPr algn="ctr">
              <a:defRPr sz="7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fld id="{A26DCA39-FE7E-4B33-9419-C9BB65BD885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6696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6488755"/>
            <a:ext cx="3604716" cy="36924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26720" y="365125"/>
            <a:ext cx="10536700" cy="5492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26720" y="1421150"/>
            <a:ext cx="1133856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3" name="Picture 4" descr="Image result for kelloggs logo"/>
          <p:cNvPicPr>
            <a:picLocks noChangeAspect="1" noChangeArrowheads="1"/>
          </p:cNvPicPr>
          <p:nvPr userDrawn="1"/>
        </p:nvPicPr>
        <p:blipFill>
          <a:blip r:embed="rId7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655" y="6521707"/>
            <a:ext cx="898988" cy="320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10672" y="6532931"/>
            <a:ext cx="444062" cy="275677"/>
          </a:xfrm>
          <a:prstGeom prst="rect">
            <a:avLst/>
          </a:prstGeom>
        </p:spPr>
        <p:txBody>
          <a:bodyPr anchor="ctr"/>
          <a:lstStyle>
            <a:lvl1pPr algn="ctr">
              <a:defRPr sz="7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fld id="{A26DCA39-FE7E-4B33-9419-C9BB65BD885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Isosceles Triangle 6"/>
          <p:cNvSpPr/>
          <p:nvPr userDrawn="1"/>
        </p:nvSpPr>
        <p:spPr>
          <a:xfrm rot="16200000">
            <a:off x="3315472" y="6567014"/>
            <a:ext cx="365760" cy="212728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" name="Group 4"/>
          <p:cNvGrpSpPr/>
          <p:nvPr userDrawn="1"/>
        </p:nvGrpSpPr>
        <p:grpSpPr>
          <a:xfrm>
            <a:off x="9884463" y="6580732"/>
            <a:ext cx="488937" cy="187227"/>
            <a:chOff x="9858336" y="6580732"/>
            <a:chExt cx="488937" cy="187227"/>
          </a:xfrm>
        </p:grpSpPr>
        <p:sp>
          <p:nvSpPr>
            <p:cNvPr id="14" name="Isosceles Triangle 13"/>
            <p:cNvSpPr>
              <a:spLocks noChangeAspect="1"/>
            </p:cNvSpPr>
            <p:nvPr userDrawn="1"/>
          </p:nvSpPr>
          <p:spPr>
            <a:xfrm rot="5400000" flipH="1">
              <a:off x="9843721" y="6599694"/>
              <a:ext cx="182880" cy="153649"/>
            </a:xfrm>
            <a:prstGeom prst="triangle">
              <a:avLst/>
            </a:prstGeom>
            <a:solidFill>
              <a:srgbClr val="DB1348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Isosceles Triangle 29"/>
            <p:cNvSpPr>
              <a:spLocks noChangeAspect="1"/>
            </p:cNvSpPr>
            <p:nvPr userDrawn="1"/>
          </p:nvSpPr>
          <p:spPr>
            <a:xfrm rot="5400000" flipH="1">
              <a:off x="9958188" y="6595347"/>
              <a:ext cx="182880" cy="153649"/>
            </a:xfrm>
            <a:prstGeom prst="triangle">
              <a:avLst/>
            </a:prstGeom>
            <a:solidFill>
              <a:srgbClr val="DB1348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Isosceles Triangle 30"/>
            <p:cNvSpPr>
              <a:spLocks noChangeAspect="1"/>
            </p:cNvSpPr>
            <p:nvPr userDrawn="1"/>
          </p:nvSpPr>
          <p:spPr>
            <a:xfrm rot="5400000" flipH="1">
              <a:off x="10072953" y="6595347"/>
              <a:ext cx="182880" cy="153649"/>
            </a:xfrm>
            <a:prstGeom prst="triangle">
              <a:avLst/>
            </a:prstGeom>
            <a:solidFill>
              <a:srgbClr val="DB1348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Isosceles Triangle 31"/>
            <p:cNvSpPr>
              <a:spLocks noChangeAspect="1"/>
            </p:cNvSpPr>
            <p:nvPr userDrawn="1"/>
          </p:nvSpPr>
          <p:spPr>
            <a:xfrm rot="5400000" flipH="1">
              <a:off x="10179009" y="6595347"/>
              <a:ext cx="182880" cy="153649"/>
            </a:xfrm>
            <a:prstGeom prst="triangle">
              <a:avLst/>
            </a:prstGeom>
            <a:solidFill>
              <a:srgbClr val="DB1348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3" name="TextBox 32"/>
          <p:cNvSpPr txBox="1"/>
          <p:nvPr userDrawn="1"/>
        </p:nvSpPr>
        <p:spPr>
          <a:xfrm>
            <a:off x="10318343" y="6531038"/>
            <a:ext cx="1476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DB1348"/>
                </a:solidFill>
                <a:latin typeface="+mj-lt"/>
              </a:rPr>
              <a:t>DEPLOY</a:t>
            </a:r>
            <a:r>
              <a:rPr lang="en-US" sz="1200" baseline="0" dirty="0">
                <a:solidFill>
                  <a:srgbClr val="DB1348"/>
                </a:solidFill>
                <a:latin typeface="+mj-lt"/>
              </a:rPr>
              <a:t> FOR GROWTH</a:t>
            </a:r>
            <a:endParaRPr lang="en-US" sz="1200" dirty="0">
              <a:solidFill>
                <a:srgbClr val="DB1348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801142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rgbClr val="DB1348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5" Type="http://schemas.microsoft.com/office/2007/relationships/hdphoto" Target="../media/hdphoto1.wdp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chart" Target="../charts/chart4.xml"/><Relationship Id="rId13" Type="http://schemas.openxmlformats.org/officeDocument/2006/relationships/chart" Target="../charts/chart9.xml"/><Relationship Id="rId18" Type="http://schemas.openxmlformats.org/officeDocument/2006/relationships/chart" Target="../charts/chart14.xml"/><Relationship Id="rId3" Type="http://schemas.openxmlformats.org/officeDocument/2006/relationships/image" Target="../media/image29.png"/><Relationship Id="rId21" Type="http://schemas.openxmlformats.org/officeDocument/2006/relationships/chart" Target="../charts/chart17.xml"/><Relationship Id="rId7" Type="http://schemas.openxmlformats.org/officeDocument/2006/relationships/chart" Target="../charts/chart3.xml"/><Relationship Id="rId12" Type="http://schemas.openxmlformats.org/officeDocument/2006/relationships/chart" Target="../charts/chart8.xml"/><Relationship Id="rId17" Type="http://schemas.openxmlformats.org/officeDocument/2006/relationships/chart" Target="../charts/chart13.xml"/><Relationship Id="rId2" Type="http://schemas.openxmlformats.org/officeDocument/2006/relationships/notesSlide" Target="../notesSlides/notesSlide15.xml"/><Relationship Id="rId16" Type="http://schemas.openxmlformats.org/officeDocument/2006/relationships/chart" Target="../charts/chart12.xml"/><Relationship Id="rId20" Type="http://schemas.openxmlformats.org/officeDocument/2006/relationships/chart" Target="../charts/chart16.xml"/><Relationship Id="rId1" Type="http://schemas.openxmlformats.org/officeDocument/2006/relationships/slideLayout" Target="../slideLayouts/slideLayout5.xml"/><Relationship Id="rId6" Type="http://schemas.openxmlformats.org/officeDocument/2006/relationships/chart" Target="../charts/chart2.xml"/><Relationship Id="rId11" Type="http://schemas.openxmlformats.org/officeDocument/2006/relationships/chart" Target="../charts/chart7.xml"/><Relationship Id="rId5" Type="http://schemas.openxmlformats.org/officeDocument/2006/relationships/chart" Target="../charts/chart1.xml"/><Relationship Id="rId15" Type="http://schemas.openxmlformats.org/officeDocument/2006/relationships/chart" Target="../charts/chart11.xml"/><Relationship Id="rId10" Type="http://schemas.openxmlformats.org/officeDocument/2006/relationships/chart" Target="../charts/chart6.xml"/><Relationship Id="rId19" Type="http://schemas.openxmlformats.org/officeDocument/2006/relationships/chart" Target="../charts/chart15.xml"/><Relationship Id="rId4" Type="http://schemas.openxmlformats.org/officeDocument/2006/relationships/image" Target="../media/image30.png"/><Relationship Id="rId9" Type="http://schemas.openxmlformats.org/officeDocument/2006/relationships/chart" Target="../charts/chart5.xml"/><Relationship Id="rId14" Type="http://schemas.openxmlformats.org/officeDocument/2006/relationships/chart" Target="../charts/chart10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chart" Target="../charts/chart20.xml"/><Relationship Id="rId3" Type="http://schemas.openxmlformats.org/officeDocument/2006/relationships/image" Target="../media/image8.png"/><Relationship Id="rId7" Type="http://schemas.openxmlformats.org/officeDocument/2006/relationships/chart" Target="../charts/chart19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10" Type="http://schemas.openxmlformats.org/officeDocument/2006/relationships/chart" Target="../charts/chart22.xml"/><Relationship Id="rId4" Type="http://schemas.openxmlformats.org/officeDocument/2006/relationships/chart" Target="../charts/chart18.xml"/><Relationship Id="rId9" Type="http://schemas.openxmlformats.org/officeDocument/2006/relationships/chart" Target="../charts/chart2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3.png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8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5.png"/><Relationship Id="rId5" Type="http://schemas.openxmlformats.org/officeDocument/2006/relationships/image" Target="../media/image12.png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6235" y="2259787"/>
            <a:ext cx="9144000" cy="822960"/>
          </a:xfrm>
        </p:spPr>
        <p:txBody>
          <a:bodyPr>
            <a:normAutofit fontScale="90000"/>
          </a:bodyPr>
          <a:lstStyle/>
          <a:p>
            <a:r>
              <a:rPr lang="en-US" dirty="0"/>
              <a:t>Kellogg’s </a:t>
            </a:r>
            <a:br>
              <a:rPr lang="en-US" dirty="0"/>
            </a:br>
            <a:r>
              <a:rPr lang="en-US" dirty="0"/>
              <a:t>Eating Occasions Framework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6DCA39-FE7E-4B33-9419-C9BB65BD885E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C327C22-3E3B-40B7-A15C-9459A5CEF66C}"/>
              </a:ext>
            </a:extLst>
          </p:cNvPr>
          <p:cNvSpPr txBox="1"/>
          <p:nvPr/>
        </p:nvSpPr>
        <p:spPr>
          <a:xfrm>
            <a:off x="746235" y="3120240"/>
            <a:ext cx="478156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4400" dirty="0">
                <a:solidFill>
                  <a:prstClr val="white"/>
                </a:solidFill>
                <a:latin typeface="+mj-lt"/>
              </a:rPr>
              <a:t>Kids Occasion Profiles</a:t>
            </a:r>
          </a:p>
        </p:txBody>
      </p:sp>
      <p:sp>
        <p:nvSpPr>
          <p:cNvPr id="10" name="Time Period">
            <a:extLst>
              <a:ext uri="{FF2B5EF4-FFF2-40B4-BE49-F238E27FC236}">
                <a16:creationId xmlns:a16="http://schemas.microsoft.com/office/drawing/2014/main" id="{3184892F-AA6E-4F15-922A-9C4820617455}"/>
              </a:ext>
            </a:extLst>
          </p:cNvPr>
          <p:cNvSpPr txBox="1"/>
          <p:nvPr/>
        </p:nvSpPr>
        <p:spPr>
          <a:xfrm>
            <a:off x="746235" y="3837656"/>
            <a:ext cx="27369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[insert Time Period]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Medium Cond"/>
              <a:ea typeface="+mn-ea"/>
              <a:cs typeface="+mn-cs"/>
            </a:endParaRPr>
          </a:p>
        </p:txBody>
      </p:sp>
      <p:sp>
        <p:nvSpPr>
          <p:cNvPr id="11" name="Countries">
            <a:extLst>
              <a:ext uri="{FF2B5EF4-FFF2-40B4-BE49-F238E27FC236}">
                <a16:creationId xmlns:a16="http://schemas.microsoft.com/office/drawing/2014/main" id="{3C545244-97FC-4F2C-97C4-2881451E7F75}"/>
              </a:ext>
            </a:extLst>
          </p:cNvPr>
          <p:cNvSpPr txBox="1"/>
          <p:nvPr/>
        </p:nvSpPr>
        <p:spPr>
          <a:xfrm>
            <a:off x="765816" y="4293727"/>
            <a:ext cx="21225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[insert Countries]</a:t>
            </a:r>
            <a:endParaRPr kumimoji="0" lang="en-IN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Medium Cond"/>
              <a:ea typeface="+mn-ea"/>
              <a:cs typeface="+mn-cs"/>
            </a:endParaRPr>
          </a:p>
        </p:txBody>
      </p:sp>
      <p:sp>
        <p:nvSpPr>
          <p:cNvPr id="13" name="Benchmark">
            <a:extLst>
              <a:ext uri="{FF2B5EF4-FFF2-40B4-BE49-F238E27FC236}">
                <a16:creationId xmlns:a16="http://schemas.microsoft.com/office/drawing/2014/main" id="{02828CA2-7B36-44C4-A607-9A38F229A841}"/>
              </a:ext>
            </a:extLst>
          </p:cNvPr>
          <p:cNvSpPr txBox="1"/>
          <p:nvPr/>
        </p:nvSpPr>
        <p:spPr>
          <a:xfrm>
            <a:off x="770284" y="5256588"/>
            <a:ext cx="1797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[insert Benchmark]</a:t>
            </a:r>
          </a:p>
        </p:txBody>
      </p:sp>
      <p:sp>
        <p:nvSpPr>
          <p:cNvPr id="14" name="Date">
            <a:extLst>
              <a:ext uri="{FF2B5EF4-FFF2-40B4-BE49-F238E27FC236}">
                <a16:creationId xmlns:a16="http://schemas.microsoft.com/office/drawing/2014/main" id="{9FA03670-F4C4-4CED-94BA-8424C73A9C82}"/>
              </a:ext>
            </a:extLst>
          </p:cNvPr>
          <p:cNvSpPr txBox="1"/>
          <p:nvPr/>
        </p:nvSpPr>
        <p:spPr>
          <a:xfrm>
            <a:off x="769027" y="5559772"/>
            <a:ext cx="11013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[insert date]</a:t>
            </a:r>
          </a:p>
        </p:txBody>
      </p:sp>
      <p:sp>
        <p:nvSpPr>
          <p:cNvPr id="16" name="Filter">
            <a:extLst>
              <a:ext uri="{FF2B5EF4-FFF2-40B4-BE49-F238E27FC236}">
                <a16:creationId xmlns:a16="http://schemas.microsoft.com/office/drawing/2014/main" id="{779B1C0E-DA49-4101-8F5D-8BB88545BFD1}"/>
              </a:ext>
            </a:extLst>
          </p:cNvPr>
          <p:cNvSpPr txBox="1"/>
          <p:nvPr/>
        </p:nvSpPr>
        <p:spPr>
          <a:xfrm>
            <a:off x="2583196" y="4744112"/>
            <a:ext cx="9471644" cy="369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en-US" dirty="0">
                <a:solidFill>
                  <a:prstClr val="white"/>
                </a:solidFill>
                <a:latin typeface="Franklin Gothic Medium Cond"/>
              </a:rPr>
              <a:t>&lt;Additional Filter&gt;</a:t>
            </a:r>
            <a:endParaRPr lang="en-IN" dirty="0">
              <a:solidFill>
                <a:prstClr val="white"/>
              </a:solidFill>
              <a:latin typeface="Franklin Gothic Medium Cond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2AD7E0F-6677-4B32-92AA-9B46AA1CF41B}"/>
              </a:ext>
            </a:extLst>
          </p:cNvPr>
          <p:cNvSpPr txBox="1"/>
          <p:nvPr/>
        </p:nvSpPr>
        <p:spPr>
          <a:xfrm>
            <a:off x="796295" y="4724912"/>
            <a:ext cx="1623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prstClr val="white"/>
                </a:solidFill>
                <a:latin typeface="Franklin Gothic Medium Cond"/>
              </a:rPr>
              <a:t>Additional Filter </a:t>
            </a:r>
            <a:r>
              <a:rPr lang="en-IN" dirty="0">
                <a:solidFill>
                  <a:prstClr val="white"/>
                </a:solidFill>
                <a:latin typeface="Franklin Gothic Medium Cond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5887835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0" y="2287999"/>
            <a:ext cx="12191999" cy="38251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829883">
            <a:off x="9761977" y="3164074"/>
            <a:ext cx="1426991" cy="205599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9423734">
            <a:off x="1058807" y="3125952"/>
            <a:ext cx="1521728" cy="1971674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11724119" y="6532931"/>
            <a:ext cx="444062" cy="275677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6DCA39-FE7E-4B33-9419-C9BB65BD885E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43069" y="1338194"/>
            <a:ext cx="470875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rPr>
              <a:t>An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DC2347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rPr>
              <a:t>Occasion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rPr>
              <a:t> can happen any day at any point across the year – opening up big, consistent opportunities</a:t>
            </a:r>
          </a:p>
        </p:txBody>
      </p:sp>
      <p:sp>
        <p:nvSpPr>
          <p:cNvPr id="7" name="Rectangle 6"/>
          <p:cNvSpPr/>
          <p:nvPr/>
        </p:nvSpPr>
        <p:spPr>
          <a:xfrm>
            <a:off x="7415407" y="1338194"/>
            <a:ext cx="430871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DC2347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rPr>
              <a:t>Seasonal Events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rPr>
              <a:t>are time bound, calendar-based windows with limited range of opportunity</a:t>
            </a:r>
          </a:p>
        </p:txBody>
      </p:sp>
      <p:sp>
        <p:nvSpPr>
          <p:cNvPr id="75" name="Rectangle 74"/>
          <p:cNvSpPr/>
          <p:nvPr/>
        </p:nvSpPr>
        <p:spPr>
          <a:xfrm>
            <a:off x="1227551" y="2369413"/>
            <a:ext cx="962692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rPr>
              <a:t>Consider the Stationery Example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680969">
            <a:off x="4241074" y="3150098"/>
            <a:ext cx="1247775" cy="177848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134854">
            <a:off x="2646214" y="3053913"/>
            <a:ext cx="1500132" cy="193982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9596292">
            <a:off x="7405417" y="3253796"/>
            <a:ext cx="1425991" cy="195510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49434" y="2956621"/>
            <a:ext cx="1384306" cy="211172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88086" y="4556264"/>
            <a:ext cx="2118478" cy="131004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78588" y="4432593"/>
            <a:ext cx="1996090" cy="1254836"/>
          </a:xfrm>
          <a:prstGeom prst="rect">
            <a:avLst/>
          </a:prstGeom>
        </p:spPr>
      </p:pic>
      <p:sp>
        <p:nvSpPr>
          <p:cNvPr id="19" name="Title 4">
            <a:extLst>
              <a:ext uri="{FF2B5EF4-FFF2-40B4-BE49-F238E27FC236}">
                <a16:creationId xmlns:a16="http://schemas.microsoft.com/office/drawing/2014/main" id="{23FEAA82-E19A-42F8-89C3-17663868E348}"/>
              </a:ext>
            </a:extLst>
          </p:cNvPr>
          <p:cNvSpPr txBox="1">
            <a:spLocks/>
          </p:cNvSpPr>
          <p:nvPr/>
        </p:nvSpPr>
        <p:spPr>
          <a:xfrm>
            <a:off x="121642" y="311588"/>
            <a:ext cx="12070357" cy="5492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rgbClr val="DB1348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3200" b="0" i="0" u="none" strike="noStrike" kern="1200" cap="none" spc="0" normalizeH="0" baseline="0" noProof="0" dirty="0">
                <a:ln>
                  <a:noFill/>
                </a:ln>
                <a:solidFill>
                  <a:srgbClr val="DB1348"/>
                </a:solidFill>
                <a:effectLst/>
                <a:uLnTx/>
                <a:uFillTx/>
                <a:latin typeface="Franklin Gothic Medium Cond"/>
                <a:ea typeface="+mj-ea"/>
                <a:cs typeface="+mj-cs"/>
              </a:rPr>
              <a:t>Occasion V. Seasonal Event:  </a:t>
            </a:r>
            <a:r>
              <a:rPr kumimoji="0" lang="en-I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 Cond"/>
                <a:ea typeface="+mj-ea"/>
                <a:cs typeface="+mj-cs"/>
              </a:rPr>
              <a:t>We need both, but let’s not confuse them</a:t>
            </a:r>
            <a:endParaRPr kumimoji="0" lang="en-IN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ranklin Gothic Medium Cond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7248212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ounded Rectangle 72">
            <a:extLst>
              <a:ext uri="{FF2B5EF4-FFF2-40B4-BE49-F238E27FC236}">
                <a16:creationId xmlns:a16="http://schemas.microsoft.com/office/drawing/2014/main" id="{6F055F01-75BC-40E8-914D-5F9FF1A9FCA3}"/>
              </a:ext>
            </a:extLst>
          </p:cNvPr>
          <p:cNvSpPr/>
          <p:nvPr/>
        </p:nvSpPr>
        <p:spPr>
          <a:xfrm>
            <a:off x="0" y="1469558"/>
            <a:ext cx="12192000" cy="1065007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</p:spPr>
        <p:txBody>
          <a:bodyPr vert="horz" wrap="square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ranklin Gothic Medium Cond"/>
              <a:ea typeface="+mn-ea"/>
              <a:cs typeface="+mn-c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6DCA39-FE7E-4B33-9419-C9BB65BD885E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aphicFrame>
        <p:nvGraphicFramePr>
          <p:cNvPr id="12" name="Table 11"/>
          <p:cNvGraphicFramePr>
            <a:graphicFrameLocks noGrp="1"/>
          </p:cNvGraphicFramePr>
          <p:nvPr/>
        </p:nvGraphicFramePr>
        <p:xfrm>
          <a:off x="831702" y="3052973"/>
          <a:ext cx="10744596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200596">
                  <a:extLst>
                    <a:ext uri="{9D8B030D-6E8A-4147-A177-3AD203B41FA5}">
                      <a16:colId xmlns:a16="http://schemas.microsoft.com/office/drawing/2014/main" val="686758517"/>
                    </a:ext>
                  </a:extLst>
                </a:gridCol>
                <a:gridCol w="5544000">
                  <a:extLst>
                    <a:ext uri="{9D8B030D-6E8A-4147-A177-3AD203B41FA5}">
                      <a16:colId xmlns:a16="http://schemas.microsoft.com/office/drawing/2014/main" val="3324516661"/>
                    </a:ext>
                  </a:extLst>
                </a:gridCol>
              </a:tblGrid>
              <a:tr h="9144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</a:rPr>
                        <a:t>Are the occasions</a:t>
                      </a:r>
                      <a:r>
                        <a:rPr lang="en-US" sz="2000" baseline="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</a:rPr>
                        <a:t> </a:t>
                      </a:r>
                      <a:r>
                        <a:rPr lang="en-US" sz="2000" dirty="0">
                          <a:solidFill>
                            <a:schemeClr val="tx2"/>
                          </a:solidFill>
                          <a:latin typeface="Franklin Gothic Book" panose="020B0503020102020204" pitchFamily="34" charset="0"/>
                        </a:rPr>
                        <a:t>intuitive</a:t>
                      </a:r>
                      <a:r>
                        <a:rPr lang="en-US" sz="20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Franklin Gothic Book" panose="020B0503020102020204" pitchFamily="34" charset="0"/>
                        </a:rPr>
                        <a:t> 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</a:rPr>
                        <a:t>and easily understood by a large global audience?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1"/>
                      <a:r>
                        <a:rPr lang="en-US" sz="1800" i="1" kern="120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A simple where/when framework is easily explained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25973349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</a:rPr>
                        <a:t>Are the occasions </a:t>
                      </a:r>
                      <a:r>
                        <a:rPr lang="en-US" sz="2000" dirty="0">
                          <a:solidFill>
                            <a:schemeClr val="tx2"/>
                          </a:solidFill>
                          <a:latin typeface="Franklin Gothic Book" panose="020B0503020102020204" pitchFamily="34" charset="0"/>
                        </a:rPr>
                        <a:t>targetable</a:t>
                      </a:r>
                      <a:r>
                        <a:rPr lang="en-US" sz="20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Franklin Gothic Book" panose="020B0503020102020204" pitchFamily="34" charset="0"/>
                        </a:rPr>
                        <a:t>?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1"/>
                      <a:r>
                        <a:rPr lang="en-US" sz="1800" i="1" kern="120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Execution can be placed to target clearly defined occasion types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04461037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r>
                        <a:rPr lang="en-US" sz="2000" kern="120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Are the occasions</a:t>
                      </a:r>
                      <a:r>
                        <a:rPr lang="en-US" sz="2000" kern="1200" baseline="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kern="1200" baseline="0" dirty="0">
                          <a:solidFill>
                            <a:schemeClr val="tx2"/>
                          </a:solidFill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differentiated</a:t>
                      </a:r>
                      <a:r>
                        <a:rPr lang="en-US" sz="2000" kern="1200" baseline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kern="1200" baseline="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on the most meaningful metrics?</a:t>
                      </a:r>
                      <a:endParaRPr lang="en-US" sz="2000" kern="1200" dirty="0">
                        <a:solidFill>
                          <a:schemeClr val="tx1"/>
                        </a:solidFill>
                        <a:latin typeface="Franklin Gothic Book" panose="020B050302010202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1"/>
                      <a:r>
                        <a:rPr lang="en-US" sz="1800" i="1" kern="120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Occasions will be sharply defined on where and/or when, and maintain differentiation on motivations and other metrics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72388632"/>
                  </a:ext>
                </a:extLst>
              </a:tr>
            </a:tbl>
          </a:graphicData>
        </a:graphic>
      </p:graphicFrame>
      <p:sp>
        <p:nvSpPr>
          <p:cNvPr id="17" name="Title 1"/>
          <p:cNvSpPr txBox="1">
            <a:spLocks/>
          </p:cNvSpPr>
          <p:nvPr/>
        </p:nvSpPr>
        <p:spPr>
          <a:xfrm>
            <a:off x="1488585" y="1580996"/>
            <a:ext cx="2296203" cy="480131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rgbClr val="DB1348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DC2347"/>
                </a:solidFill>
                <a:effectLst/>
                <a:uLnTx/>
                <a:uFillTx/>
                <a:latin typeface="Franklin Gothic Medium Cond"/>
                <a:ea typeface="+mj-ea"/>
                <a:cs typeface="+mj-cs"/>
              </a:rPr>
              <a:t>The Goal</a:t>
            </a:r>
          </a:p>
        </p:txBody>
      </p:sp>
      <p:sp>
        <p:nvSpPr>
          <p:cNvPr id="18" name="Title 1"/>
          <p:cNvSpPr txBox="1">
            <a:spLocks/>
          </p:cNvSpPr>
          <p:nvPr/>
        </p:nvSpPr>
        <p:spPr>
          <a:xfrm>
            <a:off x="1488584" y="2018540"/>
            <a:ext cx="9273903" cy="42473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rgbClr val="DB1348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3020102020204" pitchFamily="34" charset="0"/>
                <a:ea typeface="+mj-ea"/>
                <a:cs typeface="+mj-cs"/>
              </a:rPr>
              <a:t>To create an eating occasion framework that work for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3020102020204" pitchFamily="34" charset="0"/>
                <a:ea typeface="+mj-ea"/>
                <a:cs typeface="+mj-cs"/>
              </a:rPr>
              <a:t>Kellogg’s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3020102020204" pitchFamily="34" charset="0"/>
                <a:ea typeface="+mj-ea"/>
                <a:cs typeface="+mj-cs"/>
              </a:rPr>
              <a:t> 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3688" y="1537865"/>
            <a:ext cx="930618" cy="928392"/>
          </a:xfrm>
          <a:prstGeom prst="rect">
            <a:avLst/>
          </a:prstGeom>
        </p:spPr>
      </p:pic>
      <p:sp>
        <p:nvSpPr>
          <p:cNvPr id="14" name="Title 4">
            <a:extLst>
              <a:ext uri="{FF2B5EF4-FFF2-40B4-BE49-F238E27FC236}">
                <a16:creationId xmlns:a16="http://schemas.microsoft.com/office/drawing/2014/main" id="{869BC911-2291-4055-A2E8-12EC0D64E6BD}"/>
              </a:ext>
            </a:extLst>
          </p:cNvPr>
          <p:cNvSpPr txBox="1">
            <a:spLocks/>
          </p:cNvSpPr>
          <p:nvPr/>
        </p:nvSpPr>
        <p:spPr>
          <a:xfrm>
            <a:off x="121642" y="311588"/>
            <a:ext cx="12070357" cy="5492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rgbClr val="DB1348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3200" b="0" i="0" u="none" strike="noStrike" kern="1200" cap="none" spc="0" normalizeH="0" baseline="0" noProof="0" dirty="0">
                <a:ln>
                  <a:noFill/>
                </a:ln>
                <a:solidFill>
                  <a:srgbClr val="DB1348"/>
                </a:solidFill>
                <a:effectLst/>
                <a:uLnTx/>
                <a:uFillTx/>
                <a:latin typeface="Franklin Gothic Medium Cond"/>
                <a:ea typeface="+mj-ea"/>
                <a:cs typeface="+mj-cs"/>
              </a:rPr>
              <a:t>The way the Occasions were determined was informed by how they will be used to act on strategic objectives.</a:t>
            </a:r>
            <a:endParaRPr kumimoji="0" lang="en-IN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ranklin Gothic Medium Cond"/>
              <a:ea typeface="+mj-ea"/>
              <a:cs typeface="+mj-cs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4E6AD69-82DA-479C-AC62-78489EA6B164}"/>
              </a:ext>
            </a:extLst>
          </p:cNvPr>
          <p:cNvGrpSpPr/>
          <p:nvPr/>
        </p:nvGrpSpPr>
        <p:grpSpPr>
          <a:xfrm>
            <a:off x="603818" y="3439118"/>
            <a:ext cx="202276" cy="202276"/>
            <a:chOff x="940110" y="3101832"/>
            <a:chExt cx="295220" cy="295220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29380223-2B01-441F-9F80-0F7A3FD95629}"/>
                </a:ext>
              </a:extLst>
            </p:cNvPr>
            <p:cNvSpPr/>
            <p:nvPr/>
          </p:nvSpPr>
          <p:spPr>
            <a:xfrm>
              <a:off x="940110" y="3101832"/>
              <a:ext cx="295220" cy="2952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pic>
          <p:nvPicPr>
            <p:cNvPr id="10" name="checkmark_BURKEGREEN"/>
            <p:cNvPicPr>
              <a:picLocks noChangeAspect="1"/>
            </p:cNvPicPr>
            <p:nvPr/>
          </p:nvPicPr>
          <p:blipFill rotWithShape="1">
            <a:blip r:embed="rId4" cstate="hqprint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010" t="11880" r="12010" b="11880"/>
            <a:stretch/>
          </p:blipFill>
          <p:spPr>
            <a:xfrm>
              <a:off x="977484" y="3138832"/>
              <a:ext cx="220471" cy="221220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E69BA62-B185-464E-9EBB-1CD1602E30D6}"/>
              </a:ext>
            </a:extLst>
          </p:cNvPr>
          <p:cNvGrpSpPr/>
          <p:nvPr/>
        </p:nvGrpSpPr>
        <p:grpSpPr>
          <a:xfrm>
            <a:off x="603818" y="4323435"/>
            <a:ext cx="202276" cy="202276"/>
            <a:chOff x="940110" y="3101832"/>
            <a:chExt cx="295220" cy="295220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CCFE9449-2F88-4FB3-B978-1DE7062CD63B}"/>
                </a:ext>
              </a:extLst>
            </p:cNvPr>
            <p:cNvSpPr/>
            <p:nvPr/>
          </p:nvSpPr>
          <p:spPr>
            <a:xfrm>
              <a:off x="940110" y="3101832"/>
              <a:ext cx="295220" cy="2952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pic>
          <p:nvPicPr>
            <p:cNvPr id="22" name="checkmark_BURKEGREEN">
              <a:extLst>
                <a:ext uri="{FF2B5EF4-FFF2-40B4-BE49-F238E27FC236}">
                  <a16:creationId xmlns:a16="http://schemas.microsoft.com/office/drawing/2014/main" id="{BAB4A81B-600B-43E6-8022-5AB60A84BF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hqprint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010" t="11880" r="12010" b="11880"/>
            <a:stretch/>
          </p:blipFill>
          <p:spPr>
            <a:xfrm>
              <a:off x="977484" y="3138832"/>
              <a:ext cx="220471" cy="221220"/>
            </a:xfrm>
            <a:prstGeom prst="rect">
              <a:avLst/>
            </a:prstGeom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A2552C6-8A38-4368-A71C-4850A624E007}"/>
              </a:ext>
            </a:extLst>
          </p:cNvPr>
          <p:cNvGrpSpPr/>
          <p:nvPr/>
        </p:nvGrpSpPr>
        <p:grpSpPr>
          <a:xfrm>
            <a:off x="603818" y="5245455"/>
            <a:ext cx="202276" cy="202276"/>
            <a:chOff x="940110" y="3101832"/>
            <a:chExt cx="295220" cy="295220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7005DBF4-D24F-4B1D-B3BE-5DCBEE944B9E}"/>
                </a:ext>
              </a:extLst>
            </p:cNvPr>
            <p:cNvSpPr/>
            <p:nvPr/>
          </p:nvSpPr>
          <p:spPr>
            <a:xfrm>
              <a:off x="940110" y="3101832"/>
              <a:ext cx="295220" cy="2952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pic>
          <p:nvPicPr>
            <p:cNvPr id="25" name="checkmark_BURKEGREEN">
              <a:extLst>
                <a:ext uri="{FF2B5EF4-FFF2-40B4-BE49-F238E27FC236}">
                  <a16:creationId xmlns:a16="http://schemas.microsoft.com/office/drawing/2014/main" id="{8AE1ACC2-A4AF-4FAB-99E7-9AD8DBB731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hqprint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010" t="11880" r="12010" b="11880"/>
            <a:stretch/>
          </p:blipFill>
          <p:spPr>
            <a:xfrm>
              <a:off x="977484" y="3138832"/>
              <a:ext cx="220471" cy="2212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700576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6719" y="365125"/>
            <a:ext cx="11089005" cy="549275"/>
          </a:xfrm>
        </p:spPr>
        <p:txBody>
          <a:bodyPr>
            <a:normAutofit fontScale="90000"/>
          </a:bodyPr>
          <a:lstStyle/>
          <a:p>
            <a:r>
              <a:rPr lang="en-US" dirty="0"/>
              <a:t>By understanding our strategic goals for the framework and applying the eating occasion definition, we developed a data-driven eating occasion framework.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6DCA39-FE7E-4B33-9419-C9BB65BD885E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4939507" y="1554472"/>
            <a:ext cx="7250400" cy="4079998"/>
          </a:xfrm>
          <a:prstGeom prst="rect">
            <a:avLst/>
          </a:prstGeom>
        </p:spPr>
      </p:pic>
      <p:sp>
        <p:nvSpPr>
          <p:cNvPr id="9" name="Rectangle 20"/>
          <p:cNvSpPr/>
          <p:nvPr/>
        </p:nvSpPr>
        <p:spPr>
          <a:xfrm flipH="1">
            <a:off x="4842343" y="1374232"/>
            <a:ext cx="3927944" cy="4441656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">
                <a:schemeClr val="bg1">
                  <a:alpha val="50000"/>
                </a:schemeClr>
              </a:gs>
              <a:gs pos="60000">
                <a:srgbClr val="FFFFFF">
                  <a:alpha val="80000"/>
                </a:srgbClr>
              </a:gs>
              <a:gs pos="30000">
                <a:schemeClr val="bg1">
                  <a:alpha val="6000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1B6A0072-6442-F24B-B9DE-2E043CBAC82C}"/>
              </a:ext>
            </a:extLst>
          </p:cNvPr>
          <p:cNvSpPr txBox="1">
            <a:spLocks/>
          </p:cNvSpPr>
          <p:nvPr/>
        </p:nvSpPr>
        <p:spPr>
          <a:xfrm>
            <a:off x="155448" y="2122862"/>
            <a:ext cx="5844210" cy="1247308"/>
          </a:xfrm>
          <a:prstGeom prst="rect">
            <a:avLst/>
          </a:prstGeom>
          <a:noFill/>
        </p:spPr>
        <p:txBody>
          <a:bodyPr vert="horz" wrap="square" lIns="457200" tIns="45720" rIns="45720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rgbClr val="DB1348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" panose="020B0603020102020204" pitchFamily="34" charset="0"/>
                <a:ea typeface="+mj-ea"/>
                <a:cs typeface="+mj-cs"/>
              </a:rPr>
              <a:t>Our data comes directly from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" panose="020B0603020102020204" pitchFamily="34" charset="0"/>
                <a:ea typeface="+mj-ea"/>
                <a:cs typeface="+mj-cs"/>
              </a:rPr>
              <a:t>Consumers.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ranklin Gothic Medium" panose="020B0603020102020204" pitchFamily="34" charset="0"/>
              <a:ea typeface="+mj-ea"/>
              <a:cs typeface="+mj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" panose="020B0603020102020204" pitchFamily="34" charset="0"/>
                <a:ea typeface="+mj-ea"/>
                <a:cs typeface="+mj-cs"/>
              </a:rPr>
              <a:t>We captured well over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731825C-E91E-0F4F-B82C-0D463DFA3B18}"/>
              </a:ext>
            </a:extLst>
          </p:cNvPr>
          <p:cNvSpPr/>
          <p:nvPr/>
        </p:nvSpPr>
        <p:spPr>
          <a:xfrm>
            <a:off x="574413" y="3875130"/>
            <a:ext cx="181331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eating occasions 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8DA010B-6925-2F44-B8E7-A9EAE679E65C}"/>
              </a:ext>
            </a:extLst>
          </p:cNvPr>
          <p:cNvSpPr/>
          <p:nvPr/>
        </p:nvSpPr>
        <p:spPr>
          <a:xfrm>
            <a:off x="2822303" y="3881811"/>
            <a:ext cx="255230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consumers in     countries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3447197-E16E-2549-A86E-FE4512CD8185}"/>
              </a:ext>
            </a:extLst>
          </p:cNvPr>
          <p:cNvSpPr txBox="1">
            <a:spLocks/>
          </p:cNvSpPr>
          <p:nvPr/>
        </p:nvSpPr>
        <p:spPr>
          <a:xfrm>
            <a:off x="155448" y="4343007"/>
            <a:ext cx="5239911" cy="864754"/>
          </a:xfrm>
          <a:prstGeom prst="rect">
            <a:avLst/>
          </a:prstGeom>
          <a:noFill/>
        </p:spPr>
        <p:txBody>
          <a:bodyPr vert="horz" wrap="square" lIns="457200" tIns="45720" rIns="45720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rgbClr val="DB1348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3020102020204" pitchFamily="34" charset="0"/>
                <a:ea typeface="+mj-ea"/>
                <a:cs typeface="+mj-cs"/>
              </a:rPr>
              <a:t>during the first quarter of 2019. This foundational data was captured via a diary where consumers provided information about all eating and drinking occasions over a 24-hour period.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1B6A0072-6442-F24B-B9DE-2E043CBAC82C}"/>
              </a:ext>
            </a:extLst>
          </p:cNvPr>
          <p:cNvSpPr txBox="1">
            <a:spLocks/>
          </p:cNvSpPr>
          <p:nvPr/>
        </p:nvSpPr>
        <p:spPr>
          <a:xfrm>
            <a:off x="2350343" y="3930062"/>
            <a:ext cx="658368" cy="367225"/>
          </a:xfrm>
          <a:prstGeom prst="rect">
            <a:avLst/>
          </a:prstGeom>
          <a:noFill/>
        </p:spPr>
        <p:txBody>
          <a:bodyPr vert="horz" wrap="square" lIns="0" tIns="45720" rIns="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rgbClr val="DB1348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 Cond"/>
                <a:ea typeface="+mj-ea"/>
                <a:cs typeface="+mj-cs"/>
              </a:rPr>
              <a:t>from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D4066A-1985-4B4B-B6B0-BACB466270A4}"/>
              </a:ext>
            </a:extLst>
          </p:cNvPr>
          <p:cNvSpPr txBox="1"/>
          <p:nvPr/>
        </p:nvSpPr>
        <p:spPr>
          <a:xfrm>
            <a:off x="584087" y="3398598"/>
            <a:ext cx="154241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DC2347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200,000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231C16-BC4A-42E3-81C2-7DC1EC5FFC13}"/>
              </a:ext>
            </a:extLst>
          </p:cNvPr>
          <p:cNvSpPr txBox="1"/>
          <p:nvPr/>
        </p:nvSpPr>
        <p:spPr>
          <a:xfrm>
            <a:off x="2836818" y="3397507"/>
            <a:ext cx="133241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DC2347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40,000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E35596-2B89-40F8-A23E-CCD5836ED0E5}"/>
              </a:ext>
            </a:extLst>
          </p:cNvPr>
          <p:cNvSpPr txBox="1"/>
          <p:nvPr/>
        </p:nvSpPr>
        <p:spPr>
          <a:xfrm>
            <a:off x="4074071" y="3888784"/>
            <a:ext cx="3593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6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341370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0872" y="1494845"/>
            <a:ext cx="5241128" cy="4182474"/>
          </a:xfrm>
          <a:prstGeom prst="rect">
            <a:avLst/>
          </a:prstGeom>
        </p:spPr>
      </p:pic>
      <p:sp>
        <p:nvSpPr>
          <p:cNvPr id="22" name="Rectangle 20"/>
          <p:cNvSpPr/>
          <p:nvPr/>
        </p:nvSpPr>
        <p:spPr>
          <a:xfrm flipH="1">
            <a:off x="6934878" y="1406769"/>
            <a:ext cx="2550316" cy="427055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">
                <a:schemeClr val="bg1">
                  <a:alpha val="50000"/>
                </a:schemeClr>
              </a:gs>
              <a:gs pos="60000">
                <a:srgbClr val="FFFFFF">
                  <a:alpha val="80000"/>
                </a:srgbClr>
              </a:gs>
              <a:gs pos="30000">
                <a:schemeClr val="bg1">
                  <a:alpha val="6000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6DCA39-FE7E-4B33-9419-C9BB65BD885E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&amp; Method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26720" y="1229051"/>
            <a:ext cx="7345679" cy="1655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rgbClr val="DB1348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3020102020204" pitchFamily="34" charset="0"/>
                <a:ea typeface="+mj-ea"/>
                <a:cs typeface="+mj-cs"/>
              </a:rPr>
              <a:t>Respondents represented in this report completed a 19-minute online interview. The interview included a consumption occasion diary providing information about all eating and drinking occasions over a 24-hour period.</a:t>
            </a:r>
          </a:p>
        </p:txBody>
      </p:sp>
      <p:sp>
        <p:nvSpPr>
          <p:cNvPr id="2" name="Table 17">
            <a:extLst>
              <a:ext uri="{FF2B5EF4-FFF2-40B4-BE49-F238E27FC236}">
                <a16:creationId xmlns:a16="http://schemas.microsoft.com/office/drawing/2014/main" id="{6C967575-E20A-459F-A276-2B6FB3F8D1D6}"/>
              </a:ext>
            </a:extLst>
          </p:cNvPr>
          <p:cNvSpPr txBox="1"/>
          <p:nvPr/>
        </p:nvSpPr>
        <p:spPr>
          <a:xfrm>
            <a:off x="1099090" y="3710524"/>
            <a:ext cx="190319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rPr>
              <a:t>SAMPLE SIZE</a:t>
            </a:r>
            <a:endParaRPr lang="en-IN" sz="1400" dirty="0"/>
          </a:p>
        </p:txBody>
      </p:sp>
      <p:sp>
        <p:nvSpPr>
          <p:cNvPr id="20" name="Title 3"/>
          <p:cNvSpPr txBox="1">
            <a:spLocks/>
          </p:cNvSpPr>
          <p:nvPr/>
        </p:nvSpPr>
        <p:spPr>
          <a:xfrm>
            <a:off x="1099090" y="4964243"/>
            <a:ext cx="6204114" cy="978729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rgbClr val="DB1348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DB1348"/>
                </a:solidFill>
                <a:effectLst/>
                <a:uLnTx/>
                <a:uFillTx/>
                <a:latin typeface="Franklin Gothic Medium Cond"/>
                <a:ea typeface="+mj-ea"/>
                <a:cs typeface="+mj-cs"/>
              </a:rPr>
              <a:t>Census controls were implemented to ensure representivity among the Rep sample. When viewed as a total population, children age 4-12 and adults/teens age 13-70 have been weighted to match population proportions.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DB1348"/>
              </a:solidFill>
              <a:effectLst/>
              <a:uLnTx/>
              <a:uFillTx/>
              <a:latin typeface="Franklin Gothic Medium Cond"/>
              <a:ea typeface="+mj-ea"/>
              <a:cs typeface="+mj-cs"/>
            </a:endParaRPr>
          </a:p>
        </p:txBody>
      </p:sp>
      <p:graphicFrame>
        <p:nvGraphicFramePr>
          <p:cNvPr id="30" name="Table 29"/>
          <p:cNvGraphicFramePr>
            <a:graphicFrameLocks noGrp="1"/>
          </p:cNvGraphicFramePr>
          <p:nvPr/>
        </p:nvGraphicFramePr>
        <p:xfrm>
          <a:off x="1099090" y="3710524"/>
          <a:ext cx="3657600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11680">
                  <a:extLst>
                    <a:ext uri="{9D8B030D-6E8A-4147-A177-3AD203B41FA5}">
                      <a16:colId xmlns:a16="http://schemas.microsoft.com/office/drawing/2014/main" val="3929240556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val="2358609535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endParaRPr lang="en-US" sz="1400" b="0" dirty="0">
                        <a:latin typeface="+mj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j-lt"/>
                          <a:ea typeface="+mn-ea"/>
                          <a:cs typeface="+mn-cs"/>
                        </a:rPr>
                        <a:t>TOTAL</a:t>
                      </a:r>
                      <a:r>
                        <a:rPr lang="en-US" sz="14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j-lt"/>
                          <a:ea typeface="+mn-ea"/>
                          <a:cs typeface="+mn-cs"/>
                        </a:rPr>
                        <a:t> AGE 4-70</a:t>
                      </a:r>
                      <a:endParaRPr lang="en-US" sz="14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763791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600" b="0" kern="1200" dirty="0">
                          <a:solidFill>
                            <a:schemeClr val="tx2"/>
                          </a:solidFill>
                          <a:latin typeface="+mj-lt"/>
                          <a:ea typeface="+mn-ea"/>
                          <a:cs typeface="+mn-cs"/>
                        </a:rPr>
                        <a:t>Consumption Occasions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200" dirty="0">
                          <a:solidFill>
                            <a:srgbClr val="DB1348"/>
                          </a:solidFill>
                          <a:latin typeface="+mj-lt"/>
                          <a:ea typeface="+mj-ea"/>
                          <a:cs typeface="+mj-cs"/>
                        </a:rPr>
                        <a:t>36,905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407601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600" b="0" kern="1200" dirty="0">
                          <a:solidFill>
                            <a:schemeClr val="tx2"/>
                          </a:solidFill>
                          <a:latin typeface="+mj-lt"/>
                          <a:ea typeface="+mn-ea"/>
                          <a:cs typeface="+mn-cs"/>
                        </a:rPr>
                        <a:t>Respondents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200" dirty="0">
                          <a:solidFill>
                            <a:srgbClr val="DB1348"/>
                          </a:solidFill>
                          <a:latin typeface="+mj-lt"/>
                          <a:ea typeface="+mj-ea"/>
                          <a:cs typeface="+mj-cs"/>
                        </a:rPr>
                        <a:t>8,769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6204601"/>
                  </a:ext>
                </a:extLst>
              </a:tr>
            </a:tbl>
          </a:graphicData>
        </a:graphic>
      </p:graphicFrame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389804AF-911F-9948-8372-E0362EA1752A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139" y="4397718"/>
            <a:ext cx="566525" cy="56652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167766B-4C3B-284B-B052-09CBA2889F75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8119" y="3936740"/>
            <a:ext cx="460978" cy="46097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E9082B6-5095-5E49-9764-8F815EB62749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2140" y="5056961"/>
            <a:ext cx="526958" cy="52695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1939B7D-7941-4CE0-B9BE-A26C01B64739}"/>
              </a:ext>
            </a:extLst>
          </p:cNvPr>
          <p:cNvSpPr txBox="1"/>
          <p:nvPr/>
        </p:nvSpPr>
        <p:spPr>
          <a:xfrm>
            <a:off x="502920" y="2898904"/>
            <a:ext cx="6524152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 Cond"/>
                <a:cs typeface="+mn-cs"/>
              </a:rPr>
              <a:t>Time Period: </a:t>
            </a:r>
            <a:r>
              <a:rPr lang="en-US" dirty="0">
                <a:solidFill>
                  <a:prstClr val="black"/>
                </a:solidFill>
                <a:latin typeface="Franklin Gothic Medium Cond"/>
              </a:rPr>
              <a:t>&lt;&gt;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ranklin Gothic Medium Cond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77777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Kellogg’s </a:t>
            </a:r>
            <a:br>
              <a:rPr lang="en-US" dirty="0"/>
            </a:br>
            <a:r>
              <a:rPr lang="en-US" dirty="0"/>
              <a:t>Eating Occasion Framework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6DCA39-FE7E-4B33-9419-C9BB65BD885E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78558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0"/>
          <p:cNvGrpSpPr>
            <a:grpSpLocks noChangeAspect="1"/>
          </p:cNvGrpSpPr>
          <p:nvPr/>
        </p:nvGrpSpPr>
        <p:grpSpPr bwMode="auto">
          <a:xfrm>
            <a:off x="2773242" y="3065222"/>
            <a:ext cx="6467332" cy="3131439"/>
            <a:chOff x="1689" y="1795"/>
            <a:chExt cx="4302" cy="2083"/>
          </a:xfrm>
        </p:grpSpPr>
        <p:pic>
          <p:nvPicPr>
            <p:cNvPr id="1029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79" y="1796"/>
              <a:ext cx="1916" cy="20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42" name="Picture 18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72" y="2055"/>
              <a:ext cx="2016" cy="18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" name="Freeform 19"/>
            <p:cNvSpPr>
              <a:spLocks/>
            </p:cNvSpPr>
            <p:nvPr/>
          </p:nvSpPr>
          <p:spPr bwMode="auto">
            <a:xfrm>
              <a:off x="1689" y="3855"/>
              <a:ext cx="4302" cy="13"/>
            </a:xfrm>
            <a:custGeom>
              <a:avLst/>
              <a:gdLst>
                <a:gd name="T0" fmla="*/ 4295 w 4302"/>
                <a:gd name="T1" fmla="*/ 13 h 13"/>
                <a:gd name="T2" fmla="*/ 7 w 4302"/>
                <a:gd name="T3" fmla="*/ 13 h 13"/>
                <a:gd name="T4" fmla="*/ 7 w 4302"/>
                <a:gd name="T5" fmla="*/ 13 h 13"/>
                <a:gd name="T6" fmla="*/ 4 w 4302"/>
                <a:gd name="T7" fmla="*/ 12 h 13"/>
                <a:gd name="T8" fmla="*/ 2 w 4302"/>
                <a:gd name="T9" fmla="*/ 11 h 13"/>
                <a:gd name="T10" fmla="*/ 1 w 4302"/>
                <a:gd name="T11" fmla="*/ 9 h 13"/>
                <a:gd name="T12" fmla="*/ 0 w 4302"/>
                <a:gd name="T13" fmla="*/ 6 h 13"/>
                <a:gd name="T14" fmla="*/ 0 w 4302"/>
                <a:gd name="T15" fmla="*/ 6 h 13"/>
                <a:gd name="T16" fmla="*/ 1 w 4302"/>
                <a:gd name="T17" fmla="*/ 3 h 13"/>
                <a:gd name="T18" fmla="*/ 2 w 4302"/>
                <a:gd name="T19" fmla="*/ 2 h 13"/>
                <a:gd name="T20" fmla="*/ 4 w 4302"/>
                <a:gd name="T21" fmla="*/ 0 h 13"/>
                <a:gd name="T22" fmla="*/ 7 w 4302"/>
                <a:gd name="T23" fmla="*/ 0 h 13"/>
                <a:gd name="T24" fmla="*/ 4295 w 4302"/>
                <a:gd name="T25" fmla="*/ 0 h 13"/>
                <a:gd name="T26" fmla="*/ 4295 w 4302"/>
                <a:gd name="T27" fmla="*/ 0 h 13"/>
                <a:gd name="T28" fmla="*/ 4298 w 4302"/>
                <a:gd name="T29" fmla="*/ 0 h 13"/>
                <a:gd name="T30" fmla="*/ 4300 w 4302"/>
                <a:gd name="T31" fmla="*/ 2 h 13"/>
                <a:gd name="T32" fmla="*/ 4301 w 4302"/>
                <a:gd name="T33" fmla="*/ 3 h 13"/>
                <a:gd name="T34" fmla="*/ 4302 w 4302"/>
                <a:gd name="T35" fmla="*/ 6 h 13"/>
                <a:gd name="T36" fmla="*/ 4302 w 4302"/>
                <a:gd name="T37" fmla="*/ 6 h 13"/>
                <a:gd name="T38" fmla="*/ 4301 w 4302"/>
                <a:gd name="T39" fmla="*/ 9 h 13"/>
                <a:gd name="T40" fmla="*/ 4300 w 4302"/>
                <a:gd name="T41" fmla="*/ 11 h 13"/>
                <a:gd name="T42" fmla="*/ 4298 w 4302"/>
                <a:gd name="T43" fmla="*/ 12 h 13"/>
                <a:gd name="T44" fmla="*/ 4295 w 4302"/>
                <a:gd name="T45" fmla="*/ 13 h 13"/>
                <a:gd name="T46" fmla="*/ 4295 w 4302"/>
                <a:gd name="T47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302" h="13">
                  <a:moveTo>
                    <a:pt x="4295" y="13"/>
                  </a:moveTo>
                  <a:lnTo>
                    <a:pt x="7" y="13"/>
                  </a:lnTo>
                  <a:lnTo>
                    <a:pt x="7" y="13"/>
                  </a:lnTo>
                  <a:lnTo>
                    <a:pt x="4" y="12"/>
                  </a:lnTo>
                  <a:lnTo>
                    <a:pt x="2" y="11"/>
                  </a:lnTo>
                  <a:lnTo>
                    <a:pt x="1" y="9"/>
                  </a:lnTo>
                  <a:lnTo>
                    <a:pt x="0" y="6"/>
                  </a:lnTo>
                  <a:lnTo>
                    <a:pt x="0" y="6"/>
                  </a:lnTo>
                  <a:lnTo>
                    <a:pt x="1" y="3"/>
                  </a:lnTo>
                  <a:lnTo>
                    <a:pt x="2" y="2"/>
                  </a:lnTo>
                  <a:lnTo>
                    <a:pt x="4" y="0"/>
                  </a:lnTo>
                  <a:lnTo>
                    <a:pt x="7" y="0"/>
                  </a:lnTo>
                  <a:lnTo>
                    <a:pt x="4295" y="0"/>
                  </a:lnTo>
                  <a:lnTo>
                    <a:pt x="4295" y="0"/>
                  </a:lnTo>
                  <a:lnTo>
                    <a:pt x="4298" y="0"/>
                  </a:lnTo>
                  <a:lnTo>
                    <a:pt x="4300" y="2"/>
                  </a:lnTo>
                  <a:lnTo>
                    <a:pt x="4301" y="3"/>
                  </a:lnTo>
                  <a:lnTo>
                    <a:pt x="4302" y="6"/>
                  </a:lnTo>
                  <a:lnTo>
                    <a:pt x="4302" y="6"/>
                  </a:lnTo>
                  <a:lnTo>
                    <a:pt x="4301" y="9"/>
                  </a:lnTo>
                  <a:lnTo>
                    <a:pt x="4300" y="11"/>
                  </a:lnTo>
                  <a:lnTo>
                    <a:pt x="4298" y="12"/>
                  </a:lnTo>
                  <a:lnTo>
                    <a:pt x="4295" y="13"/>
                  </a:lnTo>
                  <a:lnTo>
                    <a:pt x="4295" y="13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0" name="Freeform 20"/>
            <p:cNvSpPr>
              <a:spLocks/>
            </p:cNvSpPr>
            <p:nvPr/>
          </p:nvSpPr>
          <p:spPr bwMode="auto">
            <a:xfrm>
              <a:off x="3784" y="1795"/>
              <a:ext cx="35" cy="9"/>
            </a:xfrm>
            <a:custGeom>
              <a:avLst/>
              <a:gdLst>
                <a:gd name="T0" fmla="*/ 4 w 35"/>
                <a:gd name="T1" fmla="*/ 9 h 9"/>
                <a:gd name="T2" fmla="*/ 4 w 35"/>
                <a:gd name="T3" fmla="*/ 9 h 9"/>
                <a:gd name="T4" fmla="*/ 3 w 35"/>
                <a:gd name="T5" fmla="*/ 9 h 9"/>
                <a:gd name="T6" fmla="*/ 1 w 35"/>
                <a:gd name="T7" fmla="*/ 8 h 9"/>
                <a:gd name="T8" fmla="*/ 0 w 35"/>
                <a:gd name="T9" fmla="*/ 7 h 9"/>
                <a:gd name="T10" fmla="*/ 0 w 35"/>
                <a:gd name="T11" fmla="*/ 4 h 9"/>
                <a:gd name="T12" fmla="*/ 0 w 35"/>
                <a:gd name="T13" fmla="*/ 4 h 9"/>
                <a:gd name="T14" fmla="*/ 0 w 35"/>
                <a:gd name="T15" fmla="*/ 3 h 9"/>
                <a:gd name="T16" fmla="*/ 1 w 35"/>
                <a:gd name="T17" fmla="*/ 1 h 9"/>
                <a:gd name="T18" fmla="*/ 2 w 35"/>
                <a:gd name="T19" fmla="*/ 0 h 9"/>
                <a:gd name="T20" fmla="*/ 4 w 35"/>
                <a:gd name="T21" fmla="*/ 0 h 9"/>
                <a:gd name="T22" fmla="*/ 4 w 35"/>
                <a:gd name="T23" fmla="*/ 0 h 9"/>
                <a:gd name="T24" fmla="*/ 31 w 35"/>
                <a:gd name="T25" fmla="*/ 0 h 9"/>
                <a:gd name="T26" fmla="*/ 31 w 35"/>
                <a:gd name="T27" fmla="*/ 0 h 9"/>
                <a:gd name="T28" fmla="*/ 31 w 35"/>
                <a:gd name="T29" fmla="*/ 0 h 9"/>
                <a:gd name="T30" fmla="*/ 31 w 35"/>
                <a:gd name="T31" fmla="*/ 0 h 9"/>
                <a:gd name="T32" fmla="*/ 33 w 35"/>
                <a:gd name="T33" fmla="*/ 0 h 9"/>
                <a:gd name="T34" fmla="*/ 34 w 35"/>
                <a:gd name="T35" fmla="*/ 1 h 9"/>
                <a:gd name="T36" fmla="*/ 35 w 35"/>
                <a:gd name="T37" fmla="*/ 2 h 9"/>
                <a:gd name="T38" fmla="*/ 35 w 35"/>
                <a:gd name="T39" fmla="*/ 4 h 9"/>
                <a:gd name="T40" fmla="*/ 35 w 35"/>
                <a:gd name="T41" fmla="*/ 4 h 9"/>
                <a:gd name="T42" fmla="*/ 35 w 35"/>
                <a:gd name="T43" fmla="*/ 6 h 9"/>
                <a:gd name="T44" fmla="*/ 34 w 35"/>
                <a:gd name="T45" fmla="*/ 7 h 9"/>
                <a:gd name="T46" fmla="*/ 33 w 35"/>
                <a:gd name="T47" fmla="*/ 8 h 9"/>
                <a:gd name="T48" fmla="*/ 31 w 35"/>
                <a:gd name="T49" fmla="*/ 9 h 9"/>
                <a:gd name="T50" fmla="*/ 31 w 35"/>
                <a:gd name="T51" fmla="*/ 9 h 9"/>
                <a:gd name="T52" fmla="*/ 4 w 35"/>
                <a:gd name="T53" fmla="*/ 9 h 9"/>
                <a:gd name="T54" fmla="*/ 4 w 35"/>
                <a:gd name="T55" fmla="*/ 9 h 9"/>
                <a:gd name="T56" fmla="*/ 4 w 35"/>
                <a:gd name="T57" fmla="*/ 9 h 9"/>
                <a:gd name="T58" fmla="*/ 4 w 35"/>
                <a:gd name="T5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5" h="9">
                  <a:moveTo>
                    <a:pt x="4" y="9"/>
                  </a:moveTo>
                  <a:lnTo>
                    <a:pt x="4" y="9"/>
                  </a:lnTo>
                  <a:lnTo>
                    <a:pt x="3" y="9"/>
                  </a:lnTo>
                  <a:lnTo>
                    <a:pt x="1" y="8"/>
                  </a:lnTo>
                  <a:lnTo>
                    <a:pt x="0" y="7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3"/>
                  </a:lnTo>
                  <a:lnTo>
                    <a:pt x="1" y="1"/>
                  </a:lnTo>
                  <a:lnTo>
                    <a:pt x="2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31" y="0"/>
                  </a:lnTo>
                  <a:lnTo>
                    <a:pt x="31" y="0"/>
                  </a:lnTo>
                  <a:lnTo>
                    <a:pt x="31" y="0"/>
                  </a:lnTo>
                  <a:lnTo>
                    <a:pt x="31" y="0"/>
                  </a:lnTo>
                  <a:lnTo>
                    <a:pt x="33" y="0"/>
                  </a:lnTo>
                  <a:lnTo>
                    <a:pt x="34" y="1"/>
                  </a:lnTo>
                  <a:lnTo>
                    <a:pt x="35" y="2"/>
                  </a:lnTo>
                  <a:lnTo>
                    <a:pt x="35" y="4"/>
                  </a:lnTo>
                  <a:lnTo>
                    <a:pt x="35" y="4"/>
                  </a:lnTo>
                  <a:lnTo>
                    <a:pt x="35" y="6"/>
                  </a:lnTo>
                  <a:lnTo>
                    <a:pt x="34" y="7"/>
                  </a:lnTo>
                  <a:lnTo>
                    <a:pt x="33" y="8"/>
                  </a:lnTo>
                  <a:lnTo>
                    <a:pt x="31" y="9"/>
                  </a:lnTo>
                  <a:lnTo>
                    <a:pt x="31" y="9"/>
                  </a:lnTo>
                  <a:lnTo>
                    <a:pt x="4" y="9"/>
                  </a:lnTo>
                  <a:lnTo>
                    <a:pt x="4" y="9"/>
                  </a:lnTo>
                  <a:lnTo>
                    <a:pt x="4" y="9"/>
                  </a:lnTo>
                  <a:lnTo>
                    <a:pt x="4" y="9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2" name="Freeform 22"/>
            <p:cNvSpPr>
              <a:spLocks/>
            </p:cNvSpPr>
            <p:nvPr/>
          </p:nvSpPr>
          <p:spPr bwMode="auto">
            <a:xfrm>
              <a:off x="1773" y="3805"/>
              <a:ext cx="9" cy="35"/>
            </a:xfrm>
            <a:custGeom>
              <a:avLst/>
              <a:gdLst>
                <a:gd name="T0" fmla="*/ 5 w 9"/>
                <a:gd name="T1" fmla="*/ 35 h 35"/>
                <a:gd name="T2" fmla="*/ 5 w 9"/>
                <a:gd name="T3" fmla="*/ 35 h 35"/>
                <a:gd name="T4" fmla="*/ 5 w 9"/>
                <a:gd name="T5" fmla="*/ 35 h 35"/>
                <a:gd name="T6" fmla="*/ 5 w 9"/>
                <a:gd name="T7" fmla="*/ 35 h 35"/>
                <a:gd name="T8" fmla="*/ 2 w 9"/>
                <a:gd name="T9" fmla="*/ 35 h 35"/>
                <a:gd name="T10" fmla="*/ 1 w 9"/>
                <a:gd name="T11" fmla="*/ 34 h 35"/>
                <a:gd name="T12" fmla="*/ 0 w 9"/>
                <a:gd name="T13" fmla="*/ 32 h 35"/>
                <a:gd name="T14" fmla="*/ 0 w 9"/>
                <a:gd name="T15" fmla="*/ 31 h 35"/>
                <a:gd name="T16" fmla="*/ 0 w 9"/>
                <a:gd name="T17" fmla="*/ 31 h 35"/>
                <a:gd name="T18" fmla="*/ 0 w 9"/>
                <a:gd name="T19" fmla="*/ 4 h 35"/>
                <a:gd name="T20" fmla="*/ 0 w 9"/>
                <a:gd name="T21" fmla="*/ 4 h 35"/>
                <a:gd name="T22" fmla="*/ 1 w 9"/>
                <a:gd name="T23" fmla="*/ 2 h 35"/>
                <a:gd name="T24" fmla="*/ 2 w 9"/>
                <a:gd name="T25" fmla="*/ 1 h 35"/>
                <a:gd name="T26" fmla="*/ 3 w 9"/>
                <a:gd name="T27" fmla="*/ 0 h 35"/>
                <a:gd name="T28" fmla="*/ 5 w 9"/>
                <a:gd name="T29" fmla="*/ 0 h 35"/>
                <a:gd name="T30" fmla="*/ 5 w 9"/>
                <a:gd name="T31" fmla="*/ 0 h 35"/>
                <a:gd name="T32" fmla="*/ 7 w 9"/>
                <a:gd name="T33" fmla="*/ 0 h 35"/>
                <a:gd name="T34" fmla="*/ 8 w 9"/>
                <a:gd name="T35" fmla="*/ 1 h 35"/>
                <a:gd name="T36" fmla="*/ 9 w 9"/>
                <a:gd name="T37" fmla="*/ 2 h 35"/>
                <a:gd name="T38" fmla="*/ 9 w 9"/>
                <a:gd name="T39" fmla="*/ 4 h 35"/>
                <a:gd name="T40" fmla="*/ 9 w 9"/>
                <a:gd name="T41" fmla="*/ 4 h 35"/>
                <a:gd name="T42" fmla="*/ 9 w 9"/>
                <a:gd name="T43" fmla="*/ 31 h 35"/>
                <a:gd name="T44" fmla="*/ 9 w 9"/>
                <a:gd name="T45" fmla="*/ 31 h 35"/>
                <a:gd name="T46" fmla="*/ 9 w 9"/>
                <a:gd name="T47" fmla="*/ 32 h 35"/>
                <a:gd name="T48" fmla="*/ 8 w 9"/>
                <a:gd name="T49" fmla="*/ 34 h 35"/>
                <a:gd name="T50" fmla="*/ 6 w 9"/>
                <a:gd name="T51" fmla="*/ 35 h 35"/>
                <a:gd name="T52" fmla="*/ 5 w 9"/>
                <a:gd name="T53" fmla="*/ 35 h 35"/>
                <a:gd name="T54" fmla="*/ 5 w 9"/>
                <a:gd name="T55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9" h="35">
                  <a:moveTo>
                    <a:pt x="5" y="35"/>
                  </a:moveTo>
                  <a:lnTo>
                    <a:pt x="5" y="35"/>
                  </a:lnTo>
                  <a:lnTo>
                    <a:pt x="5" y="35"/>
                  </a:lnTo>
                  <a:lnTo>
                    <a:pt x="5" y="35"/>
                  </a:lnTo>
                  <a:lnTo>
                    <a:pt x="2" y="35"/>
                  </a:lnTo>
                  <a:lnTo>
                    <a:pt x="1" y="34"/>
                  </a:lnTo>
                  <a:lnTo>
                    <a:pt x="0" y="32"/>
                  </a:lnTo>
                  <a:lnTo>
                    <a:pt x="0" y="31"/>
                  </a:lnTo>
                  <a:lnTo>
                    <a:pt x="0" y="31"/>
                  </a:lnTo>
                  <a:lnTo>
                    <a:pt x="0" y="4"/>
                  </a:lnTo>
                  <a:lnTo>
                    <a:pt x="0" y="4"/>
                  </a:lnTo>
                  <a:lnTo>
                    <a:pt x="1" y="2"/>
                  </a:lnTo>
                  <a:lnTo>
                    <a:pt x="2" y="1"/>
                  </a:lnTo>
                  <a:lnTo>
                    <a:pt x="3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7" y="0"/>
                  </a:lnTo>
                  <a:lnTo>
                    <a:pt x="8" y="1"/>
                  </a:lnTo>
                  <a:lnTo>
                    <a:pt x="9" y="2"/>
                  </a:lnTo>
                  <a:lnTo>
                    <a:pt x="9" y="4"/>
                  </a:lnTo>
                  <a:lnTo>
                    <a:pt x="9" y="4"/>
                  </a:lnTo>
                  <a:lnTo>
                    <a:pt x="9" y="31"/>
                  </a:lnTo>
                  <a:lnTo>
                    <a:pt x="9" y="31"/>
                  </a:lnTo>
                  <a:lnTo>
                    <a:pt x="9" y="32"/>
                  </a:lnTo>
                  <a:lnTo>
                    <a:pt x="8" y="34"/>
                  </a:lnTo>
                  <a:lnTo>
                    <a:pt x="6" y="35"/>
                  </a:lnTo>
                  <a:lnTo>
                    <a:pt x="5" y="35"/>
                  </a:lnTo>
                  <a:lnTo>
                    <a:pt x="5" y="35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5" name="Freeform 25"/>
            <p:cNvSpPr>
              <a:spLocks/>
            </p:cNvSpPr>
            <p:nvPr/>
          </p:nvSpPr>
          <p:spPr bwMode="auto">
            <a:xfrm>
              <a:off x="3806" y="1795"/>
              <a:ext cx="35" cy="9"/>
            </a:xfrm>
            <a:custGeom>
              <a:avLst/>
              <a:gdLst>
                <a:gd name="T0" fmla="*/ 31 w 35"/>
                <a:gd name="T1" fmla="*/ 9 h 9"/>
                <a:gd name="T2" fmla="*/ 31 w 35"/>
                <a:gd name="T3" fmla="*/ 9 h 9"/>
                <a:gd name="T4" fmla="*/ 33 w 35"/>
                <a:gd name="T5" fmla="*/ 9 h 9"/>
                <a:gd name="T6" fmla="*/ 34 w 35"/>
                <a:gd name="T7" fmla="*/ 8 h 9"/>
                <a:gd name="T8" fmla="*/ 35 w 35"/>
                <a:gd name="T9" fmla="*/ 7 h 9"/>
                <a:gd name="T10" fmla="*/ 35 w 35"/>
                <a:gd name="T11" fmla="*/ 4 h 9"/>
                <a:gd name="T12" fmla="*/ 35 w 35"/>
                <a:gd name="T13" fmla="*/ 4 h 9"/>
                <a:gd name="T14" fmla="*/ 35 w 35"/>
                <a:gd name="T15" fmla="*/ 3 h 9"/>
                <a:gd name="T16" fmla="*/ 34 w 35"/>
                <a:gd name="T17" fmla="*/ 1 h 9"/>
                <a:gd name="T18" fmla="*/ 33 w 35"/>
                <a:gd name="T19" fmla="*/ 0 h 9"/>
                <a:gd name="T20" fmla="*/ 31 w 35"/>
                <a:gd name="T21" fmla="*/ 0 h 9"/>
                <a:gd name="T22" fmla="*/ 31 w 35"/>
                <a:gd name="T23" fmla="*/ 0 h 9"/>
                <a:gd name="T24" fmla="*/ 4 w 35"/>
                <a:gd name="T25" fmla="*/ 0 h 9"/>
                <a:gd name="T26" fmla="*/ 4 w 35"/>
                <a:gd name="T27" fmla="*/ 0 h 9"/>
                <a:gd name="T28" fmla="*/ 4 w 35"/>
                <a:gd name="T29" fmla="*/ 0 h 9"/>
                <a:gd name="T30" fmla="*/ 4 w 35"/>
                <a:gd name="T31" fmla="*/ 0 h 9"/>
                <a:gd name="T32" fmla="*/ 3 w 35"/>
                <a:gd name="T33" fmla="*/ 0 h 9"/>
                <a:gd name="T34" fmla="*/ 1 w 35"/>
                <a:gd name="T35" fmla="*/ 1 h 9"/>
                <a:gd name="T36" fmla="*/ 1 w 35"/>
                <a:gd name="T37" fmla="*/ 2 h 9"/>
                <a:gd name="T38" fmla="*/ 0 w 35"/>
                <a:gd name="T39" fmla="*/ 4 h 9"/>
                <a:gd name="T40" fmla="*/ 0 w 35"/>
                <a:gd name="T41" fmla="*/ 4 h 9"/>
                <a:gd name="T42" fmla="*/ 1 w 35"/>
                <a:gd name="T43" fmla="*/ 6 h 9"/>
                <a:gd name="T44" fmla="*/ 1 w 35"/>
                <a:gd name="T45" fmla="*/ 7 h 9"/>
                <a:gd name="T46" fmla="*/ 3 w 35"/>
                <a:gd name="T47" fmla="*/ 8 h 9"/>
                <a:gd name="T48" fmla="*/ 4 w 35"/>
                <a:gd name="T49" fmla="*/ 9 h 9"/>
                <a:gd name="T50" fmla="*/ 4 w 35"/>
                <a:gd name="T51" fmla="*/ 9 h 9"/>
                <a:gd name="T52" fmla="*/ 31 w 35"/>
                <a:gd name="T53" fmla="*/ 9 h 9"/>
                <a:gd name="T54" fmla="*/ 31 w 35"/>
                <a:gd name="T55" fmla="*/ 9 h 9"/>
                <a:gd name="T56" fmla="*/ 31 w 35"/>
                <a:gd name="T57" fmla="*/ 9 h 9"/>
                <a:gd name="T58" fmla="*/ 31 w 35"/>
                <a:gd name="T5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5" h="9">
                  <a:moveTo>
                    <a:pt x="31" y="9"/>
                  </a:moveTo>
                  <a:lnTo>
                    <a:pt x="31" y="9"/>
                  </a:lnTo>
                  <a:lnTo>
                    <a:pt x="33" y="9"/>
                  </a:lnTo>
                  <a:lnTo>
                    <a:pt x="34" y="8"/>
                  </a:lnTo>
                  <a:lnTo>
                    <a:pt x="35" y="7"/>
                  </a:lnTo>
                  <a:lnTo>
                    <a:pt x="35" y="4"/>
                  </a:lnTo>
                  <a:lnTo>
                    <a:pt x="35" y="4"/>
                  </a:lnTo>
                  <a:lnTo>
                    <a:pt x="35" y="3"/>
                  </a:lnTo>
                  <a:lnTo>
                    <a:pt x="34" y="1"/>
                  </a:lnTo>
                  <a:lnTo>
                    <a:pt x="33" y="0"/>
                  </a:lnTo>
                  <a:lnTo>
                    <a:pt x="31" y="0"/>
                  </a:lnTo>
                  <a:lnTo>
                    <a:pt x="31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3" y="0"/>
                  </a:lnTo>
                  <a:lnTo>
                    <a:pt x="1" y="1"/>
                  </a:lnTo>
                  <a:lnTo>
                    <a:pt x="1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" y="6"/>
                  </a:lnTo>
                  <a:lnTo>
                    <a:pt x="1" y="7"/>
                  </a:lnTo>
                  <a:lnTo>
                    <a:pt x="3" y="8"/>
                  </a:lnTo>
                  <a:lnTo>
                    <a:pt x="4" y="9"/>
                  </a:lnTo>
                  <a:lnTo>
                    <a:pt x="4" y="9"/>
                  </a:lnTo>
                  <a:lnTo>
                    <a:pt x="31" y="9"/>
                  </a:lnTo>
                  <a:lnTo>
                    <a:pt x="31" y="9"/>
                  </a:lnTo>
                  <a:lnTo>
                    <a:pt x="31" y="9"/>
                  </a:lnTo>
                  <a:lnTo>
                    <a:pt x="31" y="9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7" name="Freeform 27"/>
            <p:cNvSpPr>
              <a:spLocks/>
            </p:cNvSpPr>
            <p:nvPr/>
          </p:nvSpPr>
          <p:spPr bwMode="auto">
            <a:xfrm>
              <a:off x="5843" y="3805"/>
              <a:ext cx="10" cy="35"/>
            </a:xfrm>
            <a:custGeom>
              <a:avLst/>
              <a:gdLst>
                <a:gd name="T0" fmla="*/ 5 w 10"/>
                <a:gd name="T1" fmla="*/ 35 h 35"/>
                <a:gd name="T2" fmla="*/ 5 w 10"/>
                <a:gd name="T3" fmla="*/ 35 h 35"/>
                <a:gd name="T4" fmla="*/ 5 w 10"/>
                <a:gd name="T5" fmla="*/ 35 h 35"/>
                <a:gd name="T6" fmla="*/ 5 w 10"/>
                <a:gd name="T7" fmla="*/ 35 h 35"/>
                <a:gd name="T8" fmla="*/ 6 w 10"/>
                <a:gd name="T9" fmla="*/ 35 h 35"/>
                <a:gd name="T10" fmla="*/ 7 w 10"/>
                <a:gd name="T11" fmla="*/ 34 h 35"/>
                <a:gd name="T12" fmla="*/ 9 w 10"/>
                <a:gd name="T13" fmla="*/ 32 h 35"/>
                <a:gd name="T14" fmla="*/ 10 w 10"/>
                <a:gd name="T15" fmla="*/ 31 h 35"/>
                <a:gd name="T16" fmla="*/ 10 w 10"/>
                <a:gd name="T17" fmla="*/ 31 h 35"/>
                <a:gd name="T18" fmla="*/ 9 w 10"/>
                <a:gd name="T19" fmla="*/ 4 h 35"/>
                <a:gd name="T20" fmla="*/ 9 w 10"/>
                <a:gd name="T21" fmla="*/ 4 h 35"/>
                <a:gd name="T22" fmla="*/ 9 w 10"/>
                <a:gd name="T23" fmla="*/ 2 h 35"/>
                <a:gd name="T24" fmla="*/ 7 w 10"/>
                <a:gd name="T25" fmla="*/ 1 h 35"/>
                <a:gd name="T26" fmla="*/ 6 w 10"/>
                <a:gd name="T27" fmla="*/ 0 h 35"/>
                <a:gd name="T28" fmla="*/ 4 w 10"/>
                <a:gd name="T29" fmla="*/ 0 h 35"/>
                <a:gd name="T30" fmla="*/ 4 w 10"/>
                <a:gd name="T31" fmla="*/ 0 h 35"/>
                <a:gd name="T32" fmla="*/ 2 w 10"/>
                <a:gd name="T33" fmla="*/ 0 h 35"/>
                <a:gd name="T34" fmla="*/ 1 w 10"/>
                <a:gd name="T35" fmla="*/ 1 h 35"/>
                <a:gd name="T36" fmla="*/ 0 w 10"/>
                <a:gd name="T37" fmla="*/ 2 h 35"/>
                <a:gd name="T38" fmla="*/ 0 w 10"/>
                <a:gd name="T39" fmla="*/ 4 h 35"/>
                <a:gd name="T40" fmla="*/ 0 w 10"/>
                <a:gd name="T41" fmla="*/ 4 h 35"/>
                <a:gd name="T42" fmla="*/ 1 w 10"/>
                <a:gd name="T43" fmla="*/ 31 h 35"/>
                <a:gd name="T44" fmla="*/ 1 w 10"/>
                <a:gd name="T45" fmla="*/ 31 h 35"/>
                <a:gd name="T46" fmla="*/ 1 w 10"/>
                <a:gd name="T47" fmla="*/ 32 h 35"/>
                <a:gd name="T48" fmla="*/ 2 w 10"/>
                <a:gd name="T49" fmla="*/ 34 h 35"/>
                <a:gd name="T50" fmla="*/ 3 w 10"/>
                <a:gd name="T51" fmla="*/ 35 h 35"/>
                <a:gd name="T52" fmla="*/ 5 w 10"/>
                <a:gd name="T53" fmla="*/ 35 h 35"/>
                <a:gd name="T54" fmla="*/ 5 w 10"/>
                <a:gd name="T55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0" h="35">
                  <a:moveTo>
                    <a:pt x="5" y="35"/>
                  </a:moveTo>
                  <a:lnTo>
                    <a:pt x="5" y="35"/>
                  </a:lnTo>
                  <a:lnTo>
                    <a:pt x="5" y="35"/>
                  </a:lnTo>
                  <a:lnTo>
                    <a:pt x="5" y="35"/>
                  </a:lnTo>
                  <a:lnTo>
                    <a:pt x="6" y="35"/>
                  </a:lnTo>
                  <a:lnTo>
                    <a:pt x="7" y="34"/>
                  </a:lnTo>
                  <a:lnTo>
                    <a:pt x="9" y="32"/>
                  </a:lnTo>
                  <a:lnTo>
                    <a:pt x="10" y="31"/>
                  </a:lnTo>
                  <a:lnTo>
                    <a:pt x="10" y="31"/>
                  </a:lnTo>
                  <a:lnTo>
                    <a:pt x="9" y="4"/>
                  </a:lnTo>
                  <a:lnTo>
                    <a:pt x="9" y="4"/>
                  </a:lnTo>
                  <a:lnTo>
                    <a:pt x="9" y="2"/>
                  </a:lnTo>
                  <a:lnTo>
                    <a:pt x="7" y="1"/>
                  </a:lnTo>
                  <a:lnTo>
                    <a:pt x="6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2" y="0"/>
                  </a:lnTo>
                  <a:lnTo>
                    <a:pt x="1" y="1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" y="31"/>
                  </a:lnTo>
                  <a:lnTo>
                    <a:pt x="1" y="31"/>
                  </a:lnTo>
                  <a:lnTo>
                    <a:pt x="1" y="32"/>
                  </a:lnTo>
                  <a:lnTo>
                    <a:pt x="2" y="34"/>
                  </a:lnTo>
                  <a:lnTo>
                    <a:pt x="3" y="35"/>
                  </a:lnTo>
                  <a:lnTo>
                    <a:pt x="5" y="35"/>
                  </a:lnTo>
                  <a:lnTo>
                    <a:pt x="5" y="35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aphicFrame>
        <p:nvGraphicFramePr>
          <p:cNvPr id="7" name="Chart 6"/>
          <p:cNvGraphicFramePr/>
          <p:nvPr>
            <p:extLst>
              <p:ext uri="{D42A27DB-BD31-4B8C-83A1-F6EECF244321}">
                <p14:modId xmlns:p14="http://schemas.microsoft.com/office/powerpoint/2010/main" val="3924719430"/>
              </p:ext>
            </p:extLst>
          </p:nvPr>
        </p:nvGraphicFramePr>
        <p:xfrm>
          <a:off x="515134" y="1900720"/>
          <a:ext cx="10834406" cy="85367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6DCA39-FE7E-4B33-9419-C9BB65BD885E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0" name="Slide Number Placeholder 2"/>
          <p:cNvSpPr txBox="1">
            <a:spLocks/>
          </p:cNvSpPr>
          <p:nvPr/>
        </p:nvSpPr>
        <p:spPr>
          <a:xfrm>
            <a:off x="11710672" y="6532931"/>
            <a:ext cx="444062" cy="27567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7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6DCA39-FE7E-4B33-9419-C9BB65BD885E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aphicFrame>
        <p:nvGraphicFramePr>
          <p:cNvPr id="159" name="Chart 158"/>
          <p:cNvGraphicFramePr/>
          <p:nvPr/>
        </p:nvGraphicFramePr>
        <p:xfrm>
          <a:off x="4689183" y="-141975"/>
          <a:ext cx="1449682" cy="96645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71" name="Chart 170"/>
          <p:cNvGraphicFramePr/>
          <p:nvPr/>
        </p:nvGraphicFramePr>
        <p:xfrm>
          <a:off x="4687754" y="1016032"/>
          <a:ext cx="1449682" cy="96645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204" name="Occasion 11"/>
          <p:cNvSpPr/>
          <p:nvPr/>
        </p:nvSpPr>
        <p:spPr>
          <a:xfrm>
            <a:off x="8881404" y="3759551"/>
            <a:ext cx="463212" cy="46321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3%</a:t>
            </a:r>
          </a:p>
        </p:txBody>
      </p:sp>
      <p:sp>
        <p:nvSpPr>
          <p:cNvPr id="205" name="Occasion 10"/>
          <p:cNvSpPr/>
          <p:nvPr/>
        </p:nvSpPr>
        <p:spPr>
          <a:xfrm>
            <a:off x="8064894" y="2912871"/>
            <a:ext cx="463212" cy="46061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19%</a:t>
            </a:r>
          </a:p>
        </p:txBody>
      </p:sp>
      <p:sp>
        <p:nvSpPr>
          <p:cNvPr id="208" name="Occasion 2"/>
          <p:cNvSpPr/>
          <p:nvPr/>
        </p:nvSpPr>
        <p:spPr>
          <a:xfrm>
            <a:off x="1971722" y="5024323"/>
            <a:ext cx="463212" cy="46321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9%</a:t>
            </a:r>
          </a:p>
        </p:txBody>
      </p:sp>
      <p:sp>
        <p:nvSpPr>
          <p:cNvPr id="210" name="Occasion 1"/>
          <p:cNvSpPr/>
          <p:nvPr/>
        </p:nvSpPr>
        <p:spPr>
          <a:xfrm>
            <a:off x="1882936" y="5724216"/>
            <a:ext cx="463212" cy="51757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3%</a:t>
            </a:r>
          </a:p>
        </p:txBody>
      </p:sp>
      <p:sp>
        <p:nvSpPr>
          <p:cNvPr id="212" name="Occasion 12"/>
          <p:cNvSpPr/>
          <p:nvPr/>
        </p:nvSpPr>
        <p:spPr>
          <a:xfrm>
            <a:off x="9132594" y="4101088"/>
            <a:ext cx="466449" cy="46321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4%</a:t>
            </a:r>
          </a:p>
        </p:txBody>
      </p:sp>
      <p:sp>
        <p:nvSpPr>
          <p:cNvPr id="215" name="Occasion 13"/>
          <p:cNvSpPr/>
          <p:nvPr/>
        </p:nvSpPr>
        <p:spPr>
          <a:xfrm>
            <a:off x="9292997" y="4595732"/>
            <a:ext cx="463212" cy="46321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5%</a:t>
            </a:r>
          </a:p>
        </p:txBody>
      </p:sp>
      <p:sp>
        <p:nvSpPr>
          <p:cNvPr id="222" name="Occasion 9"/>
          <p:cNvSpPr/>
          <p:nvPr/>
        </p:nvSpPr>
        <p:spPr>
          <a:xfrm>
            <a:off x="6781971" y="2238792"/>
            <a:ext cx="463212" cy="46321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5%</a:t>
            </a:r>
          </a:p>
        </p:txBody>
      </p:sp>
      <p:sp>
        <p:nvSpPr>
          <p:cNvPr id="274" name="Occasion 4"/>
          <p:cNvSpPr/>
          <p:nvPr/>
        </p:nvSpPr>
        <p:spPr>
          <a:xfrm>
            <a:off x="2781821" y="3478513"/>
            <a:ext cx="463212" cy="46321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2%</a:t>
            </a:r>
          </a:p>
        </p:txBody>
      </p:sp>
      <p:sp>
        <p:nvSpPr>
          <p:cNvPr id="287" name="Occasion 3"/>
          <p:cNvSpPr/>
          <p:nvPr/>
        </p:nvSpPr>
        <p:spPr>
          <a:xfrm>
            <a:off x="2421573" y="4050850"/>
            <a:ext cx="374996" cy="46788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9%</a:t>
            </a:r>
          </a:p>
        </p:txBody>
      </p:sp>
      <p:sp>
        <p:nvSpPr>
          <p:cNvPr id="288" name="Occasion 6"/>
          <p:cNvSpPr/>
          <p:nvPr/>
        </p:nvSpPr>
        <p:spPr>
          <a:xfrm>
            <a:off x="4139601" y="2428238"/>
            <a:ext cx="463212" cy="46321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15%</a:t>
            </a:r>
          </a:p>
        </p:txBody>
      </p:sp>
      <p:sp>
        <p:nvSpPr>
          <p:cNvPr id="65" name="Title 64"/>
          <p:cNvSpPr>
            <a:spLocks noGrp="1"/>
          </p:cNvSpPr>
          <p:nvPr>
            <p:ph type="title"/>
          </p:nvPr>
        </p:nvSpPr>
        <p:spPr>
          <a:xfrm>
            <a:off x="3619923" y="6565656"/>
            <a:ext cx="6309212" cy="295042"/>
          </a:xfrm>
        </p:spPr>
        <p:txBody>
          <a:bodyPr>
            <a:normAutofit fontScale="90000"/>
          </a:bodyPr>
          <a:lstStyle/>
          <a:p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Unweighted [weighted] Base: Eating Occasions among Age 4-70                             .See notes section for more information.</a:t>
            </a:r>
            <a:b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</a:b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When viewed as a total population, children age 4-12 and adults/teens age 13-70 have been weighted to match population proportions. </a:t>
            </a:r>
          </a:p>
        </p:txBody>
      </p:sp>
      <p:sp>
        <p:nvSpPr>
          <p:cNvPr id="2" name="Rectangle 1"/>
          <p:cNvSpPr/>
          <p:nvPr/>
        </p:nvSpPr>
        <p:spPr>
          <a:xfrm>
            <a:off x="5198570" y="6310722"/>
            <a:ext cx="718334" cy="22148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HOME</a:t>
            </a:r>
          </a:p>
        </p:txBody>
      </p:sp>
      <p:sp>
        <p:nvSpPr>
          <p:cNvPr id="161" name="Rectangle 160"/>
          <p:cNvSpPr/>
          <p:nvPr/>
        </p:nvSpPr>
        <p:spPr>
          <a:xfrm>
            <a:off x="5915205" y="6308882"/>
            <a:ext cx="718334" cy="22148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AWAY</a:t>
            </a:r>
          </a:p>
        </p:txBody>
      </p:sp>
      <p:sp>
        <p:nvSpPr>
          <p:cNvPr id="162" name="Title 64"/>
          <p:cNvSpPr txBox="1">
            <a:spLocks/>
          </p:cNvSpPr>
          <p:nvPr/>
        </p:nvSpPr>
        <p:spPr>
          <a:xfrm>
            <a:off x="281482" y="161643"/>
            <a:ext cx="11338560" cy="5492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rgbClr val="DB1348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DB1348"/>
                </a:solidFill>
                <a:effectLst/>
                <a:uLnTx/>
                <a:uFillTx/>
                <a:latin typeface="Franklin Gothic Medium Cond"/>
                <a:ea typeface="+mj-ea"/>
                <a:cs typeface="+mj-cs"/>
              </a:rPr>
              <a:t>Kellogg’s Eating Occasion Framework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DB1348"/>
                </a:solidFill>
                <a:effectLst/>
                <a:uLnTx/>
                <a:uFillTx/>
                <a:latin typeface="Franklin Gothic Medium Cond"/>
                <a:ea typeface="+mj-ea"/>
                <a:cs typeface="+mj-cs"/>
              </a:rPr>
              <a:t>TOTAL POPULATION OF ADULTS, TEENS AND KIDS</a:t>
            </a:r>
          </a:p>
        </p:txBody>
      </p:sp>
      <p:grpSp>
        <p:nvGrpSpPr>
          <p:cNvPr id="37" name="Group 1">
            <a:extLst>
              <a:ext uri="{FF2B5EF4-FFF2-40B4-BE49-F238E27FC236}">
                <a16:creationId xmlns:a16="http://schemas.microsoft.com/office/drawing/2014/main" id="{738BE203-A325-48A1-8E8D-55454516ECA2}"/>
              </a:ext>
            </a:extLst>
          </p:cNvPr>
          <p:cNvGrpSpPr/>
          <p:nvPr/>
        </p:nvGrpSpPr>
        <p:grpSpPr>
          <a:xfrm>
            <a:off x="267061" y="5510944"/>
            <a:ext cx="1310151" cy="821746"/>
            <a:chOff x="267061" y="5390624"/>
            <a:chExt cx="1310151" cy="821746"/>
          </a:xfrm>
        </p:grpSpPr>
        <p:graphicFrame>
          <p:nvGraphicFramePr>
            <p:cNvPr id="123" name="Chart 1"/>
            <p:cNvGraphicFramePr/>
            <p:nvPr/>
          </p:nvGraphicFramePr>
          <p:xfrm>
            <a:off x="584391" y="5677393"/>
            <a:ext cx="959242" cy="53497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8"/>
            </a:graphicData>
          </a:graphic>
        </p:graphicFrame>
        <p:sp>
          <p:nvSpPr>
            <p:cNvPr id="233" name="Title 1"/>
            <p:cNvSpPr txBox="1"/>
            <p:nvPr/>
          </p:nvSpPr>
          <p:spPr>
            <a:xfrm>
              <a:off x="267061" y="5390624"/>
              <a:ext cx="131015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EARLY</a:t>
              </a:r>
              <a:b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</a:b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MORNING BITE</a:t>
              </a:r>
            </a:p>
          </p:txBody>
        </p:sp>
        <p:sp>
          <p:nvSpPr>
            <p:cNvPr id="6" name="Value 1"/>
            <p:cNvSpPr txBox="1"/>
            <p:nvPr/>
          </p:nvSpPr>
          <p:spPr>
            <a:xfrm>
              <a:off x="289078" y="5801725"/>
              <a:ext cx="49084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68%</a:t>
              </a:r>
            </a:p>
          </p:txBody>
        </p:sp>
      </p:grpSp>
      <p:grpSp>
        <p:nvGrpSpPr>
          <p:cNvPr id="38" name="Group 2">
            <a:extLst>
              <a:ext uri="{FF2B5EF4-FFF2-40B4-BE49-F238E27FC236}">
                <a16:creationId xmlns:a16="http://schemas.microsoft.com/office/drawing/2014/main" id="{75A9CF03-BB9F-4F06-813F-422374BD5662}"/>
              </a:ext>
            </a:extLst>
          </p:cNvPr>
          <p:cNvGrpSpPr/>
          <p:nvPr/>
        </p:nvGrpSpPr>
        <p:grpSpPr>
          <a:xfrm>
            <a:off x="362786" y="4523044"/>
            <a:ext cx="1661936" cy="847707"/>
            <a:chOff x="362786" y="4402724"/>
            <a:chExt cx="1661936" cy="847707"/>
          </a:xfrm>
        </p:grpSpPr>
        <p:sp>
          <p:nvSpPr>
            <p:cNvPr id="134" name="Title 2"/>
            <p:cNvSpPr txBox="1"/>
            <p:nvPr/>
          </p:nvSpPr>
          <p:spPr>
            <a:xfrm>
              <a:off x="362786" y="4402724"/>
              <a:ext cx="166193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E84518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BREAKFAST</a:t>
              </a:r>
              <a:b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E84518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</a:b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E84518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FOR ONE</a:t>
              </a:r>
            </a:p>
          </p:txBody>
        </p:sp>
        <p:graphicFrame>
          <p:nvGraphicFramePr>
            <p:cNvPr id="140" name="Chart 2"/>
            <p:cNvGraphicFramePr/>
            <p:nvPr/>
          </p:nvGraphicFramePr>
          <p:xfrm>
            <a:off x="664946" y="4695722"/>
            <a:ext cx="959242" cy="554709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9"/>
            </a:graphicData>
          </a:graphic>
        </p:graphicFrame>
        <p:sp>
          <p:nvSpPr>
            <p:cNvPr id="115" name="Value 2"/>
            <p:cNvSpPr txBox="1"/>
            <p:nvPr/>
          </p:nvSpPr>
          <p:spPr>
            <a:xfrm>
              <a:off x="381184" y="4824124"/>
              <a:ext cx="49084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94%</a:t>
              </a:r>
            </a:p>
          </p:txBody>
        </p:sp>
      </p:grpSp>
      <p:grpSp>
        <p:nvGrpSpPr>
          <p:cNvPr id="39" name="Group 3">
            <a:extLst>
              <a:ext uri="{FF2B5EF4-FFF2-40B4-BE49-F238E27FC236}">
                <a16:creationId xmlns:a16="http://schemas.microsoft.com/office/drawing/2014/main" id="{709A0207-EF01-49EB-B679-C4CA3AA4DDC9}"/>
              </a:ext>
            </a:extLst>
          </p:cNvPr>
          <p:cNvGrpSpPr/>
          <p:nvPr/>
        </p:nvGrpSpPr>
        <p:grpSpPr>
          <a:xfrm>
            <a:off x="781788" y="3580313"/>
            <a:ext cx="1661936" cy="798818"/>
            <a:chOff x="781788" y="3459993"/>
            <a:chExt cx="1661936" cy="798818"/>
          </a:xfrm>
        </p:grpSpPr>
        <p:graphicFrame>
          <p:nvGraphicFramePr>
            <p:cNvPr id="147" name="Chart 3"/>
            <p:cNvGraphicFramePr/>
            <p:nvPr/>
          </p:nvGraphicFramePr>
          <p:xfrm>
            <a:off x="1122720" y="3723834"/>
            <a:ext cx="959242" cy="53497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0"/>
            </a:graphicData>
          </a:graphic>
        </p:graphicFrame>
        <p:sp>
          <p:nvSpPr>
            <p:cNvPr id="234" name="Title 3"/>
            <p:cNvSpPr txBox="1"/>
            <p:nvPr/>
          </p:nvSpPr>
          <p:spPr>
            <a:xfrm>
              <a:off x="781788" y="3459993"/>
              <a:ext cx="166193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FF66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FAMILY</a:t>
              </a:r>
              <a:b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FF66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</a:b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FF66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BREAKFAST</a:t>
              </a:r>
            </a:p>
          </p:txBody>
        </p:sp>
        <p:sp>
          <p:nvSpPr>
            <p:cNvPr id="116" name="Value 3"/>
            <p:cNvSpPr txBox="1"/>
            <p:nvPr/>
          </p:nvSpPr>
          <p:spPr>
            <a:xfrm>
              <a:off x="785503" y="3854505"/>
              <a:ext cx="49084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87%</a:t>
              </a:r>
            </a:p>
          </p:txBody>
        </p:sp>
      </p:grpSp>
      <p:grpSp>
        <p:nvGrpSpPr>
          <p:cNvPr id="41" name="Group 5">
            <a:extLst>
              <a:ext uri="{FF2B5EF4-FFF2-40B4-BE49-F238E27FC236}">
                <a16:creationId xmlns:a16="http://schemas.microsoft.com/office/drawing/2014/main" id="{F7C78CD6-8EE8-4A94-877C-EE72E1964FA3}"/>
              </a:ext>
            </a:extLst>
          </p:cNvPr>
          <p:cNvGrpSpPr/>
          <p:nvPr/>
        </p:nvGrpSpPr>
        <p:grpSpPr>
          <a:xfrm>
            <a:off x="2175807" y="1983803"/>
            <a:ext cx="1661936" cy="818004"/>
            <a:chOff x="2175807" y="1863483"/>
            <a:chExt cx="1661936" cy="818004"/>
          </a:xfrm>
        </p:grpSpPr>
        <p:sp>
          <p:nvSpPr>
            <p:cNvPr id="154" name="Title 5"/>
            <p:cNvSpPr txBox="1"/>
            <p:nvPr/>
          </p:nvSpPr>
          <p:spPr>
            <a:xfrm>
              <a:off x="2175807" y="1863483"/>
              <a:ext cx="166193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MID MORNING</a:t>
              </a:r>
              <a:b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</a:b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SNACK</a:t>
              </a:r>
            </a:p>
          </p:txBody>
        </p:sp>
        <p:graphicFrame>
          <p:nvGraphicFramePr>
            <p:cNvPr id="157" name="Chart 5"/>
            <p:cNvGraphicFramePr/>
            <p:nvPr/>
          </p:nvGraphicFramePr>
          <p:xfrm>
            <a:off x="2530974" y="2146510"/>
            <a:ext cx="959242" cy="53497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1"/>
            </a:graphicData>
          </a:graphic>
        </p:graphicFrame>
        <p:sp>
          <p:nvSpPr>
            <p:cNvPr id="118" name="Value 5"/>
            <p:cNvSpPr txBox="1"/>
            <p:nvPr/>
          </p:nvSpPr>
          <p:spPr>
            <a:xfrm>
              <a:off x="2192211" y="2271560"/>
              <a:ext cx="49084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52%</a:t>
              </a:r>
            </a:p>
          </p:txBody>
        </p:sp>
      </p:grpSp>
      <p:sp>
        <p:nvSpPr>
          <p:cNvPr id="119" name="Occasion 5"/>
          <p:cNvSpPr/>
          <p:nvPr/>
        </p:nvSpPr>
        <p:spPr>
          <a:xfrm>
            <a:off x="3075891" y="3159393"/>
            <a:ext cx="463212" cy="46321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5%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788152" y="2941679"/>
            <a:ext cx="349284" cy="23636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1" name="Rectangle 120"/>
          <p:cNvSpPr/>
          <p:nvPr/>
        </p:nvSpPr>
        <p:spPr>
          <a:xfrm>
            <a:off x="8824472" y="5912311"/>
            <a:ext cx="349284" cy="23636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4" name="Rectangle 123"/>
          <p:cNvSpPr/>
          <p:nvPr/>
        </p:nvSpPr>
        <p:spPr>
          <a:xfrm>
            <a:off x="2715942" y="5912311"/>
            <a:ext cx="349284" cy="23636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43" name="Group 6">
            <a:extLst>
              <a:ext uri="{FF2B5EF4-FFF2-40B4-BE49-F238E27FC236}">
                <a16:creationId xmlns:a16="http://schemas.microsoft.com/office/drawing/2014/main" id="{EDFE3FFD-383E-4861-8A35-C9F06D0B36F1}"/>
              </a:ext>
            </a:extLst>
          </p:cNvPr>
          <p:cNvGrpSpPr/>
          <p:nvPr/>
        </p:nvGrpSpPr>
        <p:grpSpPr>
          <a:xfrm>
            <a:off x="3457328" y="1551872"/>
            <a:ext cx="1661936" cy="623456"/>
            <a:chOff x="3457328" y="1431552"/>
            <a:chExt cx="1661936" cy="623456"/>
          </a:xfrm>
        </p:grpSpPr>
        <p:sp>
          <p:nvSpPr>
            <p:cNvPr id="160" name="Title 6"/>
            <p:cNvSpPr txBox="1"/>
            <p:nvPr/>
          </p:nvSpPr>
          <p:spPr>
            <a:xfrm>
              <a:off x="3457328" y="1431552"/>
              <a:ext cx="166193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D1D105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LUNCH</a:t>
              </a:r>
            </a:p>
          </p:txBody>
        </p:sp>
        <p:graphicFrame>
          <p:nvGraphicFramePr>
            <p:cNvPr id="168" name="Chart 6"/>
            <p:cNvGraphicFramePr/>
            <p:nvPr/>
          </p:nvGraphicFramePr>
          <p:xfrm>
            <a:off x="3808675" y="1520031"/>
            <a:ext cx="959242" cy="53497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2"/>
            </a:graphicData>
          </a:graphic>
        </p:graphicFrame>
        <p:sp>
          <p:nvSpPr>
            <p:cNvPr id="125" name="Value 6"/>
            <p:cNvSpPr txBox="1"/>
            <p:nvPr/>
          </p:nvSpPr>
          <p:spPr>
            <a:xfrm>
              <a:off x="3468952" y="1643392"/>
              <a:ext cx="49084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53%</a:t>
              </a:r>
            </a:p>
          </p:txBody>
        </p:sp>
      </p:grpSp>
      <p:grpSp>
        <p:nvGrpSpPr>
          <p:cNvPr id="44" name="Group 7">
            <a:extLst>
              <a:ext uri="{FF2B5EF4-FFF2-40B4-BE49-F238E27FC236}">
                <a16:creationId xmlns:a16="http://schemas.microsoft.com/office/drawing/2014/main" id="{6B83AD19-2D15-433E-BD75-C70D505FE65A}"/>
              </a:ext>
            </a:extLst>
          </p:cNvPr>
          <p:cNvGrpSpPr/>
          <p:nvPr/>
        </p:nvGrpSpPr>
        <p:grpSpPr>
          <a:xfrm>
            <a:off x="4828869" y="1183799"/>
            <a:ext cx="1661936" cy="826532"/>
            <a:chOff x="4828869" y="1063479"/>
            <a:chExt cx="1661936" cy="826532"/>
          </a:xfrm>
        </p:grpSpPr>
        <p:sp>
          <p:nvSpPr>
            <p:cNvPr id="172" name="Title 7"/>
            <p:cNvSpPr txBox="1"/>
            <p:nvPr/>
          </p:nvSpPr>
          <p:spPr>
            <a:xfrm>
              <a:off x="4828869" y="1063479"/>
              <a:ext cx="166193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4EB9D2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LUNCH</a:t>
              </a:r>
              <a:b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4EB9D2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</a:b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4EB9D2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ALTERNATIVE</a:t>
              </a:r>
            </a:p>
          </p:txBody>
        </p:sp>
        <p:graphicFrame>
          <p:nvGraphicFramePr>
            <p:cNvPr id="175" name="Chart 7"/>
            <p:cNvGraphicFramePr/>
            <p:nvPr/>
          </p:nvGraphicFramePr>
          <p:xfrm>
            <a:off x="5157351" y="1355034"/>
            <a:ext cx="959242" cy="53497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3"/>
            </a:graphicData>
          </a:graphic>
        </p:graphicFrame>
        <p:sp>
          <p:nvSpPr>
            <p:cNvPr id="126" name="Value 7"/>
            <p:cNvSpPr txBox="1"/>
            <p:nvPr/>
          </p:nvSpPr>
          <p:spPr>
            <a:xfrm>
              <a:off x="4836804" y="1487086"/>
              <a:ext cx="49084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59%</a:t>
              </a:r>
            </a:p>
          </p:txBody>
        </p:sp>
      </p:grpSp>
      <p:grpSp>
        <p:nvGrpSpPr>
          <p:cNvPr id="45" name="Group 8">
            <a:extLst>
              <a:ext uri="{FF2B5EF4-FFF2-40B4-BE49-F238E27FC236}">
                <a16:creationId xmlns:a16="http://schemas.microsoft.com/office/drawing/2014/main" id="{C08DFF51-D671-48B8-8762-76A3F14C5312}"/>
              </a:ext>
            </a:extLst>
          </p:cNvPr>
          <p:cNvGrpSpPr/>
          <p:nvPr/>
        </p:nvGrpSpPr>
        <p:grpSpPr>
          <a:xfrm>
            <a:off x="6497409" y="1395294"/>
            <a:ext cx="1978172" cy="620033"/>
            <a:chOff x="6497409" y="1274974"/>
            <a:chExt cx="1978172" cy="620033"/>
          </a:xfrm>
        </p:grpSpPr>
        <p:sp>
          <p:nvSpPr>
            <p:cNvPr id="206" name="Title 8"/>
            <p:cNvSpPr txBox="1"/>
            <p:nvPr/>
          </p:nvSpPr>
          <p:spPr>
            <a:xfrm>
              <a:off x="6497409" y="1274974"/>
              <a:ext cx="19781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4D8DD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AFTERNOON SNACK</a:t>
              </a:r>
            </a:p>
          </p:txBody>
        </p:sp>
        <p:graphicFrame>
          <p:nvGraphicFramePr>
            <p:cNvPr id="209" name="Chart 8"/>
            <p:cNvGraphicFramePr/>
            <p:nvPr/>
          </p:nvGraphicFramePr>
          <p:xfrm>
            <a:off x="6838467" y="1364974"/>
            <a:ext cx="959242" cy="530033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4"/>
            </a:graphicData>
          </a:graphic>
        </p:graphicFrame>
        <p:sp>
          <p:nvSpPr>
            <p:cNvPr id="127" name="Value 8"/>
            <p:cNvSpPr txBox="1"/>
            <p:nvPr/>
          </p:nvSpPr>
          <p:spPr>
            <a:xfrm>
              <a:off x="6521358" y="1487086"/>
              <a:ext cx="49084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68%</a:t>
              </a:r>
            </a:p>
          </p:txBody>
        </p:sp>
      </p:grpSp>
      <p:grpSp>
        <p:nvGrpSpPr>
          <p:cNvPr id="17" name="Group 9">
            <a:extLst>
              <a:ext uri="{FF2B5EF4-FFF2-40B4-BE49-F238E27FC236}">
                <a16:creationId xmlns:a16="http://schemas.microsoft.com/office/drawing/2014/main" id="{2730EA46-248B-4D4D-A621-57F8B6477689}"/>
              </a:ext>
            </a:extLst>
          </p:cNvPr>
          <p:cNvGrpSpPr/>
          <p:nvPr/>
        </p:nvGrpSpPr>
        <p:grpSpPr>
          <a:xfrm>
            <a:off x="7873883" y="1793121"/>
            <a:ext cx="1443948" cy="817673"/>
            <a:chOff x="7873883" y="1672801"/>
            <a:chExt cx="1443948" cy="817673"/>
          </a:xfrm>
        </p:grpSpPr>
        <p:graphicFrame>
          <p:nvGraphicFramePr>
            <p:cNvPr id="180" name="Chart 9"/>
            <p:cNvGraphicFramePr/>
            <p:nvPr/>
          </p:nvGraphicFramePr>
          <p:xfrm>
            <a:off x="8203243" y="1955497"/>
            <a:ext cx="959242" cy="53497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5"/>
            </a:graphicData>
          </a:graphic>
        </p:graphicFrame>
        <p:sp>
          <p:nvSpPr>
            <p:cNvPr id="297" name="Title 9"/>
            <p:cNvSpPr txBox="1"/>
            <p:nvPr/>
          </p:nvSpPr>
          <p:spPr>
            <a:xfrm>
              <a:off x="7873883" y="1672801"/>
              <a:ext cx="14439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3558EB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AFTER WORK/</a:t>
              </a:r>
              <a:b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3558EB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</a:b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3558EB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SCHOOL BITE</a:t>
              </a:r>
            </a:p>
          </p:txBody>
        </p:sp>
        <p:sp>
          <p:nvSpPr>
            <p:cNvPr id="128" name="Value 9"/>
            <p:cNvSpPr txBox="1"/>
            <p:nvPr/>
          </p:nvSpPr>
          <p:spPr>
            <a:xfrm>
              <a:off x="7894269" y="2082477"/>
              <a:ext cx="49084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72%</a:t>
              </a:r>
            </a:p>
          </p:txBody>
        </p:sp>
      </p:grpSp>
      <p:grpSp>
        <p:nvGrpSpPr>
          <p:cNvPr id="47" name="Group 11">
            <a:extLst>
              <a:ext uri="{FF2B5EF4-FFF2-40B4-BE49-F238E27FC236}">
                <a16:creationId xmlns:a16="http://schemas.microsoft.com/office/drawing/2014/main" id="{4E7C042A-6600-459D-A0AD-C27929DE9C01}"/>
              </a:ext>
            </a:extLst>
          </p:cNvPr>
          <p:cNvGrpSpPr/>
          <p:nvPr/>
        </p:nvGrpSpPr>
        <p:grpSpPr>
          <a:xfrm>
            <a:off x="9594766" y="3215487"/>
            <a:ext cx="2015134" cy="801374"/>
            <a:chOff x="9594766" y="3095167"/>
            <a:chExt cx="2015134" cy="801374"/>
          </a:xfrm>
        </p:grpSpPr>
        <p:sp>
          <p:nvSpPr>
            <p:cNvPr id="203" name="Title 11"/>
            <p:cNvSpPr txBox="1"/>
            <p:nvPr/>
          </p:nvSpPr>
          <p:spPr>
            <a:xfrm>
              <a:off x="9594766" y="3095167"/>
              <a:ext cx="201513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002D4C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DINNER</a:t>
              </a:r>
              <a:b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002D4C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</a:b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002D4C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ALTERNATIVE</a:t>
              </a:r>
            </a:p>
          </p:txBody>
        </p:sp>
        <p:graphicFrame>
          <p:nvGraphicFramePr>
            <p:cNvPr id="240" name="Chart 11"/>
            <p:cNvGraphicFramePr/>
            <p:nvPr/>
          </p:nvGraphicFramePr>
          <p:xfrm>
            <a:off x="9929135" y="3361564"/>
            <a:ext cx="959242" cy="53497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6"/>
            </a:graphicData>
          </a:graphic>
        </p:graphicFrame>
        <p:sp>
          <p:nvSpPr>
            <p:cNvPr id="130" name="Value 11"/>
            <p:cNvSpPr txBox="1"/>
            <p:nvPr/>
          </p:nvSpPr>
          <p:spPr>
            <a:xfrm>
              <a:off x="9600012" y="3470913"/>
              <a:ext cx="49084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72%</a:t>
              </a:r>
            </a:p>
          </p:txBody>
        </p:sp>
      </p:grpSp>
      <p:grpSp>
        <p:nvGrpSpPr>
          <p:cNvPr id="23" name="Group 12">
            <a:extLst>
              <a:ext uri="{FF2B5EF4-FFF2-40B4-BE49-F238E27FC236}">
                <a16:creationId xmlns:a16="http://schemas.microsoft.com/office/drawing/2014/main" id="{745A8DF8-C572-4F88-9B2A-4B758196F670}"/>
              </a:ext>
            </a:extLst>
          </p:cNvPr>
          <p:cNvGrpSpPr/>
          <p:nvPr/>
        </p:nvGrpSpPr>
        <p:grpSpPr>
          <a:xfrm>
            <a:off x="10025543" y="4040655"/>
            <a:ext cx="1270444" cy="639196"/>
            <a:chOff x="10025543" y="3920335"/>
            <a:chExt cx="1270444" cy="639196"/>
          </a:xfrm>
        </p:grpSpPr>
        <p:sp>
          <p:nvSpPr>
            <p:cNvPr id="213" name="Title 12"/>
            <p:cNvSpPr txBox="1"/>
            <p:nvPr/>
          </p:nvSpPr>
          <p:spPr>
            <a:xfrm>
              <a:off x="10025543" y="3920335"/>
              <a:ext cx="116935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EVENING ME</a:t>
              </a:r>
            </a:p>
          </p:txBody>
        </p:sp>
        <p:graphicFrame>
          <p:nvGraphicFramePr>
            <p:cNvPr id="216" name="Chart 12"/>
            <p:cNvGraphicFramePr/>
            <p:nvPr/>
          </p:nvGraphicFramePr>
          <p:xfrm>
            <a:off x="10336745" y="4024554"/>
            <a:ext cx="959242" cy="53497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7"/>
            </a:graphicData>
          </a:graphic>
        </p:graphicFrame>
        <p:sp>
          <p:nvSpPr>
            <p:cNvPr id="131" name="Value 12"/>
            <p:cNvSpPr txBox="1"/>
            <p:nvPr/>
          </p:nvSpPr>
          <p:spPr>
            <a:xfrm>
              <a:off x="10039216" y="4148327"/>
              <a:ext cx="49084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94%</a:t>
              </a:r>
            </a:p>
          </p:txBody>
        </p:sp>
      </p:grpSp>
      <p:grpSp>
        <p:nvGrpSpPr>
          <p:cNvPr id="48" name="Group 13">
            <a:extLst>
              <a:ext uri="{FF2B5EF4-FFF2-40B4-BE49-F238E27FC236}">
                <a16:creationId xmlns:a16="http://schemas.microsoft.com/office/drawing/2014/main" id="{3616E778-6536-4D93-B461-84B148795C41}"/>
              </a:ext>
            </a:extLst>
          </p:cNvPr>
          <p:cNvGrpSpPr/>
          <p:nvPr/>
        </p:nvGrpSpPr>
        <p:grpSpPr>
          <a:xfrm>
            <a:off x="10157867" y="4727825"/>
            <a:ext cx="1409563" cy="647917"/>
            <a:chOff x="10157867" y="4607505"/>
            <a:chExt cx="1409563" cy="647917"/>
          </a:xfrm>
        </p:grpSpPr>
        <p:sp>
          <p:nvSpPr>
            <p:cNvPr id="218" name="Title 13"/>
            <p:cNvSpPr txBox="1"/>
            <p:nvPr/>
          </p:nvSpPr>
          <p:spPr>
            <a:xfrm>
              <a:off x="10157867" y="4607505"/>
              <a:ext cx="140956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EVENING WE</a:t>
              </a:r>
            </a:p>
          </p:txBody>
        </p:sp>
        <p:graphicFrame>
          <p:nvGraphicFramePr>
            <p:cNvPr id="221" name="Chart 13"/>
            <p:cNvGraphicFramePr/>
            <p:nvPr/>
          </p:nvGraphicFramePr>
          <p:xfrm>
            <a:off x="10477428" y="4710717"/>
            <a:ext cx="959242" cy="544705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8"/>
            </a:graphicData>
          </a:graphic>
        </p:graphicFrame>
        <p:sp>
          <p:nvSpPr>
            <p:cNvPr id="132" name="Value 13"/>
            <p:cNvSpPr txBox="1"/>
            <p:nvPr/>
          </p:nvSpPr>
          <p:spPr>
            <a:xfrm>
              <a:off x="10175781" y="4839234"/>
              <a:ext cx="49084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82%</a:t>
              </a:r>
            </a:p>
          </p:txBody>
        </p:sp>
      </p:grpSp>
      <p:sp>
        <p:nvSpPr>
          <p:cNvPr id="133" name="Occasion 14"/>
          <p:cNvSpPr/>
          <p:nvPr/>
        </p:nvSpPr>
        <p:spPr>
          <a:xfrm>
            <a:off x="9510429" y="5364846"/>
            <a:ext cx="463212" cy="46321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8%</a:t>
            </a:r>
          </a:p>
        </p:txBody>
      </p:sp>
      <p:grpSp>
        <p:nvGrpSpPr>
          <p:cNvPr id="24" name="Group 14">
            <a:extLst>
              <a:ext uri="{FF2B5EF4-FFF2-40B4-BE49-F238E27FC236}">
                <a16:creationId xmlns:a16="http://schemas.microsoft.com/office/drawing/2014/main" id="{4BD1AB79-9F34-4C9B-9C3D-2EFA1815C9EA}"/>
              </a:ext>
            </a:extLst>
          </p:cNvPr>
          <p:cNvGrpSpPr/>
          <p:nvPr/>
        </p:nvGrpSpPr>
        <p:grpSpPr>
          <a:xfrm>
            <a:off x="10312534" y="5469071"/>
            <a:ext cx="1695706" cy="812021"/>
            <a:chOff x="10312534" y="5348751"/>
            <a:chExt cx="1695706" cy="812021"/>
          </a:xfrm>
        </p:grpSpPr>
        <p:graphicFrame>
          <p:nvGraphicFramePr>
            <p:cNvPr id="226" name="Chart 14"/>
            <p:cNvGraphicFramePr/>
            <p:nvPr/>
          </p:nvGraphicFramePr>
          <p:xfrm>
            <a:off x="10650658" y="5625795"/>
            <a:ext cx="959242" cy="53497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9"/>
            </a:graphicData>
          </a:graphic>
        </p:graphicFrame>
        <p:sp>
          <p:nvSpPr>
            <p:cNvPr id="201" name="Title 14"/>
            <p:cNvSpPr txBox="1"/>
            <p:nvPr/>
          </p:nvSpPr>
          <p:spPr>
            <a:xfrm>
              <a:off x="10312534" y="5348751"/>
              <a:ext cx="169570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BEDTIME/ LATE NIGHT SNACK</a:t>
              </a:r>
            </a:p>
          </p:txBody>
        </p:sp>
        <p:sp>
          <p:nvSpPr>
            <p:cNvPr id="135" name="Value 14"/>
            <p:cNvSpPr txBox="1"/>
            <p:nvPr/>
          </p:nvSpPr>
          <p:spPr>
            <a:xfrm>
              <a:off x="10338420" y="5757589"/>
              <a:ext cx="49084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93%</a:t>
              </a:r>
            </a:p>
          </p:txBody>
        </p:sp>
      </p:grpSp>
      <p:sp>
        <p:nvSpPr>
          <p:cNvPr id="136" name="Occasion 7"/>
          <p:cNvSpPr/>
          <p:nvPr/>
        </p:nvSpPr>
        <p:spPr>
          <a:xfrm>
            <a:off x="5198570" y="2157148"/>
            <a:ext cx="463212" cy="46321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5%</a:t>
            </a:r>
          </a:p>
        </p:txBody>
      </p:sp>
      <p:sp>
        <p:nvSpPr>
          <p:cNvPr id="137" name="Occasion 8"/>
          <p:cNvSpPr/>
          <p:nvPr/>
        </p:nvSpPr>
        <p:spPr>
          <a:xfrm>
            <a:off x="5985508" y="2120582"/>
            <a:ext cx="463212" cy="46321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8%</a:t>
            </a:r>
          </a:p>
        </p:txBody>
      </p:sp>
      <p:grpSp>
        <p:nvGrpSpPr>
          <p:cNvPr id="46" name="Group 10">
            <a:extLst>
              <a:ext uri="{FF2B5EF4-FFF2-40B4-BE49-F238E27FC236}">
                <a16:creationId xmlns:a16="http://schemas.microsoft.com/office/drawing/2014/main" id="{70C48335-886B-41B3-A453-7CB7F4BFFD7D}"/>
              </a:ext>
            </a:extLst>
          </p:cNvPr>
          <p:cNvGrpSpPr/>
          <p:nvPr/>
        </p:nvGrpSpPr>
        <p:grpSpPr>
          <a:xfrm>
            <a:off x="8853461" y="2530674"/>
            <a:ext cx="1304725" cy="660069"/>
            <a:chOff x="8853461" y="2410354"/>
            <a:chExt cx="1304725" cy="660069"/>
          </a:xfrm>
        </p:grpSpPr>
        <p:sp>
          <p:nvSpPr>
            <p:cNvPr id="94" name="Title 10">
              <a:extLst>
                <a:ext uri="{FF2B5EF4-FFF2-40B4-BE49-F238E27FC236}">
                  <a16:creationId xmlns:a16="http://schemas.microsoft.com/office/drawing/2014/main" id="{89B2A1A8-5E1B-44A8-87FB-F621930F915D}"/>
                </a:ext>
              </a:extLst>
            </p:cNvPr>
            <p:cNvSpPr txBox="1"/>
            <p:nvPr/>
          </p:nvSpPr>
          <p:spPr>
            <a:xfrm>
              <a:off x="8853461" y="2410354"/>
              <a:ext cx="110067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00508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DINNER</a:t>
              </a:r>
            </a:p>
          </p:txBody>
        </p:sp>
        <p:graphicFrame>
          <p:nvGraphicFramePr>
            <p:cNvPr id="95" name="Chart 10">
              <a:extLst>
                <a:ext uri="{FF2B5EF4-FFF2-40B4-BE49-F238E27FC236}">
                  <a16:creationId xmlns:a16="http://schemas.microsoft.com/office/drawing/2014/main" id="{FF20B8C2-0337-4EF8-B0F4-6D4D5D46751E}"/>
                </a:ext>
              </a:extLst>
            </p:cNvPr>
            <p:cNvGraphicFramePr/>
            <p:nvPr/>
          </p:nvGraphicFramePr>
          <p:xfrm>
            <a:off x="9198944" y="2535446"/>
            <a:ext cx="959242" cy="53497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0"/>
            </a:graphicData>
          </a:graphic>
        </p:graphicFrame>
        <p:sp>
          <p:nvSpPr>
            <p:cNvPr id="96" name="Value 10">
              <a:extLst>
                <a:ext uri="{FF2B5EF4-FFF2-40B4-BE49-F238E27FC236}">
                  <a16:creationId xmlns:a16="http://schemas.microsoft.com/office/drawing/2014/main" id="{6A5C1B3A-6C68-4A90-BF4F-1867817CCCD8}"/>
                </a:ext>
              </a:extLst>
            </p:cNvPr>
            <p:cNvSpPr txBox="1"/>
            <p:nvPr/>
          </p:nvSpPr>
          <p:spPr>
            <a:xfrm>
              <a:off x="8861481" y="2657876"/>
              <a:ext cx="49084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85%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FC2C8A67-1B9D-4B65-B69A-4F93E6903778}"/>
              </a:ext>
            </a:extLst>
          </p:cNvPr>
          <p:cNvSpPr txBox="1"/>
          <p:nvPr/>
        </p:nvSpPr>
        <p:spPr>
          <a:xfrm>
            <a:off x="6563199" y="6541453"/>
            <a:ext cx="99418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n=36905 [37183]</a:t>
            </a:r>
            <a:endParaRPr lang="en-IN" sz="800" dirty="0"/>
          </a:p>
        </p:txBody>
      </p:sp>
      <p:grpSp>
        <p:nvGrpSpPr>
          <p:cNvPr id="8" name="Group 4">
            <a:extLst>
              <a:ext uri="{FF2B5EF4-FFF2-40B4-BE49-F238E27FC236}">
                <a16:creationId xmlns:a16="http://schemas.microsoft.com/office/drawing/2014/main" id="{AD8AC0E1-F073-4AD6-8350-F7A54D4C13E6}"/>
              </a:ext>
            </a:extLst>
          </p:cNvPr>
          <p:cNvGrpSpPr/>
          <p:nvPr/>
        </p:nvGrpSpPr>
        <p:grpSpPr>
          <a:xfrm>
            <a:off x="1273113" y="2794962"/>
            <a:ext cx="1674815" cy="834077"/>
            <a:chOff x="1273113" y="2674642"/>
            <a:chExt cx="1674815" cy="834077"/>
          </a:xfrm>
        </p:grpSpPr>
        <p:sp>
          <p:nvSpPr>
            <p:cNvPr id="273" name="Title 4"/>
            <p:cNvSpPr txBox="1"/>
            <p:nvPr/>
          </p:nvSpPr>
          <p:spPr>
            <a:xfrm>
              <a:off x="1285992" y="2674642"/>
              <a:ext cx="166193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FF993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BREAKFAST AT</a:t>
              </a:r>
              <a:b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FF993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</a:b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FF993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WORK/SCHOOL</a:t>
              </a:r>
            </a:p>
          </p:txBody>
        </p:sp>
        <p:sp>
          <p:nvSpPr>
            <p:cNvPr id="117" name="Value 4"/>
            <p:cNvSpPr txBox="1"/>
            <p:nvPr/>
          </p:nvSpPr>
          <p:spPr>
            <a:xfrm>
              <a:off x="1273113" y="3104850"/>
              <a:ext cx="49683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200" b="1" dirty="0">
                  <a:solidFill>
                    <a:srgbClr val="595959"/>
                  </a:solidFill>
                  <a:latin typeface="Arial"/>
                </a:rPr>
                <a:t>52</a:t>
              </a: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%</a:t>
              </a:r>
            </a:p>
          </p:txBody>
        </p:sp>
        <p:graphicFrame>
          <p:nvGraphicFramePr>
            <p:cNvPr id="93" name="Chart 4">
              <a:extLst>
                <a:ext uri="{FF2B5EF4-FFF2-40B4-BE49-F238E27FC236}">
                  <a16:creationId xmlns:a16="http://schemas.microsoft.com/office/drawing/2014/main" id="{DFF7D7F6-D69D-4767-ABF7-10201522A1AB}"/>
                </a:ext>
              </a:extLst>
            </p:cNvPr>
            <p:cNvGraphicFramePr/>
            <p:nvPr/>
          </p:nvGraphicFramePr>
          <p:xfrm>
            <a:off x="1694881" y="2973742"/>
            <a:ext cx="959242" cy="53497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1"/>
            </a:graphicData>
          </a:graphic>
        </p:graphicFrame>
      </p:grpSp>
      <p:sp>
        <p:nvSpPr>
          <p:cNvPr id="97" name="Filter">
            <a:extLst>
              <a:ext uri="{FF2B5EF4-FFF2-40B4-BE49-F238E27FC236}">
                <a16:creationId xmlns:a16="http://schemas.microsoft.com/office/drawing/2014/main" id="{6860352E-625B-4519-B548-86C729D4205A}"/>
              </a:ext>
            </a:extLst>
          </p:cNvPr>
          <p:cNvSpPr txBox="1"/>
          <p:nvPr/>
        </p:nvSpPr>
        <p:spPr>
          <a:xfrm>
            <a:off x="289078" y="785297"/>
            <a:ext cx="11719162" cy="2585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  <a:defRPr/>
            </a:pPr>
            <a:r>
              <a:rPr lang="en-US" sz="1200" dirty="0">
                <a:solidFill>
                  <a:srgbClr val="DB1348"/>
                </a:solidFill>
                <a:latin typeface="Franklin Gothic Medium Cond"/>
              </a:rPr>
              <a:t>ADDITIONAL FILTER: </a:t>
            </a:r>
            <a:r>
              <a:rPr lang="en-IN" sz="1200" dirty="0">
                <a:solidFill>
                  <a:srgbClr val="C91717"/>
                </a:solidFill>
              </a:rPr>
              <a:t>&lt;Additional Filter&gt;</a:t>
            </a:r>
            <a:endParaRPr lang="en-US" sz="1200" dirty="0">
              <a:solidFill>
                <a:srgbClr val="C9171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14737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6DCA39-FE7E-4B33-9419-C9BB65BD885E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0" name="Slide Number Placeholder 2"/>
          <p:cNvSpPr txBox="1">
            <a:spLocks/>
          </p:cNvSpPr>
          <p:nvPr/>
        </p:nvSpPr>
        <p:spPr>
          <a:xfrm>
            <a:off x="11710672" y="6532931"/>
            <a:ext cx="444062" cy="27567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7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6DCA39-FE7E-4B33-9419-C9BB65BD885E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2" name="Title 64">
            <a:extLst>
              <a:ext uri="{FF2B5EF4-FFF2-40B4-BE49-F238E27FC236}">
                <a16:creationId xmlns:a16="http://schemas.microsoft.com/office/drawing/2014/main" id="{1BEBD542-CBFF-5B44-9C6A-C4CC5533BCDB}"/>
              </a:ext>
            </a:extLst>
          </p:cNvPr>
          <p:cNvSpPr txBox="1">
            <a:spLocks/>
          </p:cNvSpPr>
          <p:nvPr/>
        </p:nvSpPr>
        <p:spPr>
          <a:xfrm>
            <a:off x="281482" y="105371"/>
            <a:ext cx="11338560" cy="5492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rgbClr val="DB1348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DB1348"/>
                </a:solidFill>
                <a:effectLst/>
                <a:uLnTx/>
                <a:uFillTx/>
                <a:latin typeface="Franklin Gothic Medium Cond"/>
                <a:ea typeface="+mj-ea"/>
                <a:cs typeface="+mj-cs"/>
              </a:rPr>
              <a:t>Kellogg’s Eating Occasion Framework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DB1348"/>
                </a:solidFill>
                <a:effectLst/>
                <a:uLnTx/>
                <a:uFillTx/>
                <a:latin typeface="Franklin Gothic Medium Cond"/>
                <a:ea typeface="+mj-ea"/>
                <a:cs typeface="+mj-cs"/>
              </a:rPr>
              <a:t>BY AGE GROUPS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50ECC0D5-09BB-844F-8F66-BB44F3AAAA34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2589592" y="3628610"/>
            <a:ext cx="5436000" cy="720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6FD29C72-D1CA-9F4F-80DF-179E3800543C}"/>
              </a:ext>
            </a:extLst>
          </p:cNvPr>
          <p:cNvGrpSpPr/>
          <p:nvPr/>
        </p:nvGrpSpPr>
        <p:grpSpPr>
          <a:xfrm>
            <a:off x="129726" y="1373658"/>
            <a:ext cx="5060981" cy="5172529"/>
            <a:chOff x="129726" y="1179411"/>
            <a:chExt cx="5060981" cy="5172529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6D455EF7-0B84-3B4C-A2C3-36ED2DB9000D}"/>
                </a:ext>
              </a:extLst>
            </p:cNvPr>
            <p:cNvGrpSpPr/>
            <p:nvPr/>
          </p:nvGrpSpPr>
          <p:grpSpPr>
            <a:xfrm>
              <a:off x="129726" y="1179411"/>
              <a:ext cx="5060981" cy="5172529"/>
              <a:chOff x="129726" y="1028575"/>
              <a:chExt cx="5060981" cy="5172529"/>
            </a:xfrm>
          </p:grpSpPr>
          <p:graphicFrame>
            <p:nvGraphicFramePr>
              <p:cNvPr id="34" name="Chart 33">
                <a:extLst>
                  <a:ext uri="{FF2B5EF4-FFF2-40B4-BE49-F238E27FC236}">
                    <a16:creationId xmlns:a16="http://schemas.microsoft.com/office/drawing/2014/main" id="{A8C9700F-485C-1047-B971-BEC0F2FAF3A8}"/>
                  </a:ext>
                </a:extLst>
              </p:cNvPr>
              <p:cNvGraphicFramePr/>
              <p:nvPr/>
            </p:nvGraphicFramePr>
            <p:xfrm>
              <a:off x="211597" y="1028575"/>
              <a:ext cx="4898226" cy="5172529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4"/>
              </a:graphicData>
            </a:graphic>
          </p:graphicFrame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FD063ED-FD59-0345-8B2D-2635C76A3FE1}"/>
                  </a:ext>
                </a:extLst>
              </p:cNvPr>
              <p:cNvSpPr txBox="1"/>
              <p:nvPr/>
            </p:nvSpPr>
            <p:spPr>
              <a:xfrm>
                <a:off x="129726" y="1560256"/>
                <a:ext cx="3207929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Franklin Gothic Book" panose="020B0503020102020204" pitchFamily="34" charset="0"/>
                    <a:ea typeface="+mn-ea"/>
                    <a:cs typeface="+mn-cs"/>
                  </a:rPr>
                  <a:t>TOTAL POPULATION OF ADULTS, TEENS AND KIDS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8871306-D230-D343-B179-32F57851B569}"/>
                  </a:ext>
                </a:extLst>
              </p:cNvPr>
              <p:cNvSpPr txBox="1"/>
              <p:nvPr/>
            </p:nvSpPr>
            <p:spPr>
              <a:xfrm>
                <a:off x="129726" y="2735103"/>
                <a:ext cx="1354858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Franklin Gothic Book" panose="020B0503020102020204" pitchFamily="34" charset="0"/>
                    <a:ea typeface="+mn-ea"/>
                    <a:cs typeface="+mn-cs"/>
                  </a:rPr>
                  <a:t>ADULTS AGE 18-70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14B13B5-951B-044E-AD26-30B66C84B4F3}"/>
                  </a:ext>
                </a:extLst>
              </p:cNvPr>
              <p:cNvSpPr txBox="1"/>
              <p:nvPr/>
            </p:nvSpPr>
            <p:spPr>
              <a:xfrm>
                <a:off x="129726" y="3910604"/>
                <a:ext cx="1265090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Franklin Gothic Book" panose="020B0503020102020204" pitchFamily="34" charset="0"/>
                    <a:ea typeface="+mn-ea"/>
                    <a:cs typeface="+mn-cs"/>
                  </a:rPr>
                  <a:t>TEENS AGE 13-17</a:t>
                </a: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D029375-5B4E-F84E-8829-262CEBF67DB5}"/>
                  </a:ext>
                </a:extLst>
              </p:cNvPr>
              <p:cNvSpPr txBox="1"/>
              <p:nvPr/>
            </p:nvSpPr>
            <p:spPr>
              <a:xfrm>
                <a:off x="129726" y="5076961"/>
                <a:ext cx="1088760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Franklin Gothic Book" panose="020B0503020102020204" pitchFamily="34" charset="0"/>
                    <a:ea typeface="+mn-ea"/>
                    <a:cs typeface="+mn-cs"/>
                  </a:rPr>
                  <a:t>KIDS AGE 4-12</a:t>
                </a:r>
              </a:p>
            </p:txBody>
          </p:sp>
          <p:sp>
            <p:nvSpPr>
              <p:cNvPr id="39" name="Sample1">
                <a:extLst>
                  <a:ext uri="{FF2B5EF4-FFF2-40B4-BE49-F238E27FC236}">
                    <a16:creationId xmlns:a16="http://schemas.microsoft.com/office/drawing/2014/main" id="{5D02F32E-D9C7-094B-9520-F372D2F6CE7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84396" y="1597169"/>
                <a:ext cx="1406311" cy="204095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200" kern="1200">
                    <a:solidFill>
                      <a:srgbClr val="DB1348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0" marR="0" lvl="0" indent="0" algn="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50000"/>
                        <a:lumOff val="50000"/>
                      </a:prstClr>
                    </a:solidFill>
                    <a:effectLst/>
                    <a:uLnTx/>
                    <a:uFillTx/>
                    <a:latin typeface="Franklin Gothic Book" panose="020B0503020102020204" pitchFamily="34" charset="0"/>
                    <a:ea typeface="+mj-ea"/>
                    <a:cs typeface="+mj-cs"/>
                  </a:rPr>
                  <a:t>n=36905 [37183]</a:t>
                </a:r>
              </a:p>
            </p:txBody>
          </p:sp>
          <p:sp>
            <p:nvSpPr>
              <p:cNvPr id="40" name="Sample2">
                <a:extLst>
                  <a:ext uri="{FF2B5EF4-FFF2-40B4-BE49-F238E27FC236}">
                    <a16:creationId xmlns:a16="http://schemas.microsoft.com/office/drawing/2014/main" id="{65A86F8C-0C83-5946-82FC-A12E9F88052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84396" y="2763860"/>
                <a:ext cx="1406311" cy="204095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 fontScale="97500" lnSpcReduction="10000"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200" kern="1200">
                    <a:solidFill>
                      <a:srgbClr val="DB1348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0" marR="0" lvl="0" indent="0" algn="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50000"/>
                        <a:lumOff val="50000"/>
                      </a:prstClr>
                    </a:solidFill>
                    <a:effectLst/>
                    <a:uLnTx/>
                    <a:uFillTx/>
                    <a:latin typeface="Franklin Gothic Book" panose="020B0503020102020204" pitchFamily="34" charset="0"/>
                    <a:ea typeface="+mj-ea"/>
                    <a:cs typeface="+mj-cs"/>
                  </a:rPr>
                  <a:t>n=30312 [28614]</a:t>
                </a:r>
              </a:p>
            </p:txBody>
          </p:sp>
          <p:sp>
            <p:nvSpPr>
              <p:cNvPr id="41" name="Sample3">
                <a:extLst>
                  <a:ext uri="{FF2B5EF4-FFF2-40B4-BE49-F238E27FC236}">
                    <a16:creationId xmlns:a16="http://schemas.microsoft.com/office/drawing/2014/main" id="{03C17325-AE80-7F46-B03A-6736E12E93E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84396" y="3938707"/>
                <a:ext cx="1406311" cy="204095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 fontScale="97500" lnSpcReduction="10000"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200" kern="1200">
                    <a:solidFill>
                      <a:srgbClr val="DB1348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0" marR="0" lvl="0" indent="0" algn="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50000"/>
                        <a:lumOff val="50000"/>
                      </a:prstClr>
                    </a:solidFill>
                    <a:effectLst/>
                    <a:uLnTx/>
                    <a:uFillTx/>
                    <a:latin typeface="Franklin Gothic Book" panose="020B0503020102020204" pitchFamily="34" charset="0"/>
                    <a:ea typeface="+mj-ea"/>
                    <a:cs typeface="+mj-cs"/>
                  </a:rPr>
                  <a:t>n=2798 [2641]</a:t>
                </a:r>
              </a:p>
            </p:txBody>
          </p:sp>
          <p:sp>
            <p:nvSpPr>
              <p:cNvPr id="42" name="Sample4">
                <a:extLst>
                  <a:ext uri="{FF2B5EF4-FFF2-40B4-BE49-F238E27FC236}">
                    <a16:creationId xmlns:a16="http://schemas.microsoft.com/office/drawing/2014/main" id="{27136901-2772-7E4A-90DA-B8CEBA506A8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03512" y="5105718"/>
                <a:ext cx="1406311" cy="204095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 fontScale="97500" lnSpcReduction="10000"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200" kern="1200">
                    <a:solidFill>
                      <a:srgbClr val="DB1348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0" marR="0" lvl="0" indent="0" algn="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50000"/>
                        <a:lumOff val="50000"/>
                      </a:prstClr>
                    </a:solidFill>
                    <a:effectLst/>
                    <a:uLnTx/>
                    <a:uFillTx/>
                    <a:latin typeface="Franklin Gothic Book" panose="020B0503020102020204" pitchFamily="34" charset="0"/>
                    <a:ea typeface="+mj-ea"/>
                    <a:cs typeface="+mj-cs"/>
                  </a:rPr>
                  <a:t>n=3795 [5927]</a:t>
                </a:r>
              </a:p>
            </p:txBody>
          </p:sp>
        </p:grp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4FCE94ED-12F6-D74F-B04B-1B1DFF60B670}"/>
                </a:ext>
              </a:extLst>
            </p:cNvPr>
            <p:cNvSpPr/>
            <p:nvPr/>
          </p:nvSpPr>
          <p:spPr>
            <a:xfrm>
              <a:off x="211597" y="2168912"/>
              <a:ext cx="4898226" cy="143538"/>
            </a:xfrm>
            <a:prstGeom prst="rect">
              <a:avLst/>
            </a:prstGeom>
            <a:solidFill>
              <a:schemeClr val="bg1">
                <a:lumMod val="95000"/>
                <a:alpha val="2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4D3D0FA4-D50F-1346-8FDB-C6538BC271CD}"/>
                </a:ext>
              </a:extLst>
            </p:cNvPr>
            <p:cNvSpPr/>
            <p:nvPr/>
          </p:nvSpPr>
          <p:spPr>
            <a:xfrm>
              <a:off x="211597" y="3328639"/>
              <a:ext cx="4898226" cy="143538"/>
            </a:xfrm>
            <a:prstGeom prst="rect">
              <a:avLst/>
            </a:prstGeom>
            <a:solidFill>
              <a:schemeClr val="bg1">
                <a:lumMod val="95000"/>
                <a:alpha val="2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8F8D3B97-63D2-7B4D-9127-729009E11D7E}"/>
                </a:ext>
              </a:extLst>
            </p:cNvPr>
            <p:cNvSpPr/>
            <p:nvPr/>
          </p:nvSpPr>
          <p:spPr>
            <a:xfrm>
              <a:off x="211597" y="4482791"/>
              <a:ext cx="4898226" cy="143538"/>
            </a:xfrm>
            <a:prstGeom prst="rect">
              <a:avLst/>
            </a:prstGeom>
            <a:solidFill>
              <a:schemeClr val="bg1">
                <a:lumMod val="95000"/>
                <a:alpha val="2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C41D1131-8C16-2548-A1E1-EF3A4041F6CA}"/>
                </a:ext>
              </a:extLst>
            </p:cNvPr>
            <p:cNvSpPr/>
            <p:nvPr/>
          </p:nvSpPr>
          <p:spPr>
            <a:xfrm>
              <a:off x="211597" y="5631367"/>
              <a:ext cx="4898226" cy="143538"/>
            </a:xfrm>
            <a:prstGeom prst="rect">
              <a:avLst/>
            </a:prstGeom>
            <a:solidFill>
              <a:schemeClr val="bg1">
                <a:lumMod val="95000"/>
                <a:alpha val="2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7F0941EC-ED25-E045-8844-A075557E1ECE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2954" y="1250165"/>
            <a:ext cx="667754" cy="667754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B61715F4-16E3-5047-9B1B-DC8261FA1F8F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0809" y="1250165"/>
            <a:ext cx="667754" cy="667754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E9BC1B41-319C-274C-AC37-28362C23F6FE}"/>
              </a:ext>
            </a:extLst>
          </p:cNvPr>
          <p:cNvSpPr txBox="1"/>
          <p:nvPr/>
        </p:nvSpPr>
        <p:spPr>
          <a:xfrm>
            <a:off x="5424476" y="1147614"/>
            <a:ext cx="261321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rPr>
              <a:t>% OF OCCASIONS OCCURRING AT HOME </a:t>
            </a:r>
          </a:p>
        </p:txBody>
      </p:sp>
      <p:graphicFrame>
        <p:nvGraphicFramePr>
          <p:cNvPr id="48" name="Table 47">
            <a:extLst>
              <a:ext uri="{FF2B5EF4-FFF2-40B4-BE49-F238E27FC236}">
                <a16:creationId xmlns:a16="http://schemas.microsoft.com/office/drawing/2014/main" id="{195E085F-4B52-574C-A721-63A450C79C43}"/>
              </a:ext>
            </a:extLst>
          </p:cNvPr>
          <p:cNvGraphicFramePr>
            <a:graphicFrameLocks noGrp="1"/>
          </p:cNvGraphicFramePr>
          <p:nvPr/>
        </p:nvGraphicFramePr>
        <p:xfrm>
          <a:off x="5556563" y="1450644"/>
          <a:ext cx="6427303" cy="49201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1389683158"/>
                    </a:ext>
                  </a:extLst>
                </a:gridCol>
                <a:gridCol w="1654183">
                  <a:extLst>
                    <a:ext uri="{9D8B030D-6E8A-4147-A177-3AD203B41FA5}">
                      <a16:colId xmlns:a16="http://schemas.microsoft.com/office/drawing/2014/main" val="3430698903"/>
                    </a:ext>
                  </a:extLst>
                </a:gridCol>
                <a:gridCol w="1141210">
                  <a:extLst>
                    <a:ext uri="{9D8B030D-6E8A-4147-A177-3AD203B41FA5}">
                      <a16:colId xmlns:a16="http://schemas.microsoft.com/office/drawing/2014/main" val="2297580963"/>
                    </a:ext>
                  </a:extLst>
                </a:gridCol>
                <a:gridCol w="1141210">
                  <a:extLst>
                    <a:ext uri="{9D8B030D-6E8A-4147-A177-3AD203B41FA5}">
                      <a16:colId xmlns:a16="http://schemas.microsoft.com/office/drawing/2014/main" val="2490518355"/>
                    </a:ext>
                  </a:extLst>
                </a:gridCol>
                <a:gridCol w="1141210">
                  <a:extLst>
                    <a:ext uri="{9D8B030D-6E8A-4147-A177-3AD203B41FA5}">
                      <a16:colId xmlns:a16="http://schemas.microsoft.com/office/drawing/2014/main" val="2139777072"/>
                    </a:ext>
                  </a:extLst>
                </a:gridCol>
                <a:gridCol w="1141210">
                  <a:extLst>
                    <a:ext uri="{9D8B030D-6E8A-4147-A177-3AD203B41FA5}">
                      <a16:colId xmlns:a16="http://schemas.microsoft.com/office/drawing/2014/main" val="4151157601"/>
                    </a:ext>
                  </a:extLst>
                </a:gridCol>
              </a:tblGrid>
              <a:tr h="428322">
                <a:tc>
                  <a:txBody>
                    <a:bodyPr/>
                    <a:lstStyle/>
                    <a:p>
                      <a:pPr algn="r"/>
                      <a:endParaRPr lang="en-US" sz="1000" b="0" dirty="0">
                        <a:solidFill>
                          <a:schemeClr val="tx1"/>
                        </a:solidFill>
                        <a:latin typeface="Franklin Gothic Book" panose="020B0503020102020204" pitchFamily="34" charset="0"/>
                      </a:endParaRPr>
                    </a:p>
                  </a:txBody>
                  <a:tcPr anchor="ctr"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Franklin Gothic Medium" panose="020B0603020102020204" pitchFamily="34" charset="0"/>
                        </a:rPr>
                        <a:t>Segments</a:t>
                      </a:r>
                    </a:p>
                  </a:txBody>
                  <a:tcPr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Franklin Gothic Medium" panose="020B0603020102020204" pitchFamily="34" charset="0"/>
                        </a:rPr>
                        <a:t>Adults, Teens</a:t>
                      </a:r>
                      <a:endParaRPr lang="en-US" sz="1000" b="0" baseline="0" dirty="0">
                        <a:solidFill>
                          <a:schemeClr val="tx1"/>
                        </a:solidFill>
                        <a:latin typeface="Franklin Gothic Medium" panose="020B0603020102020204" pitchFamily="34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Franklin Gothic Medium" panose="020B0603020102020204" pitchFamily="34" charset="0"/>
                        </a:rPr>
                        <a:t>&amp; Kids</a:t>
                      </a:r>
                    </a:p>
                  </a:txBody>
                  <a:tcPr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Franklin Gothic Medium" panose="020B0603020102020204" pitchFamily="34" charset="0"/>
                        </a:rPr>
                        <a:t>Adults</a:t>
                      </a:r>
                    </a:p>
                  </a:txBody>
                  <a:tcPr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Franklin Gothic Medium" panose="020B0603020102020204" pitchFamily="34" charset="0"/>
                        </a:rPr>
                        <a:t>Teens</a:t>
                      </a:r>
                    </a:p>
                  </a:txBody>
                  <a:tcPr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Franklin Gothic Medium" panose="020B0603020102020204" pitchFamily="34" charset="0"/>
                        </a:rPr>
                        <a:t>Kids</a:t>
                      </a:r>
                    </a:p>
                  </a:txBody>
                  <a:tcPr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3547272"/>
                  </a:ext>
                </a:extLst>
              </a:tr>
              <a:tr h="320845">
                <a:tc>
                  <a:txBody>
                    <a:bodyPr/>
                    <a:lstStyle/>
                    <a:p>
                      <a:pPr algn="r"/>
                      <a:endParaRPr lang="en-US" sz="1000" b="0" dirty="0">
                        <a:solidFill>
                          <a:schemeClr val="tx1"/>
                        </a:solidFill>
                        <a:latin typeface="Franklin Gothic Book" panose="020B0503020102020204" pitchFamily="34" charset="0"/>
                      </a:endParaRPr>
                    </a:p>
                  </a:txBody>
                  <a:tcPr anchor="ctr"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</a:rPr>
                        <a:t>Early</a:t>
                      </a:r>
                      <a:r>
                        <a:rPr lang="en-US" sz="1000" b="0" baseline="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</a:rPr>
                        <a:t> Morning Bite</a:t>
                      </a:r>
                      <a:endParaRPr lang="en-US" sz="1000" b="0" dirty="0">
                        <a:solidFill>
                          <a:schemeClr val="tx1"/>
                        </a:solidFill>
                        <a:latin typeface="Franklin Gothic Book" panose="020B0503020102020204" pitchFamily="34" charset="0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68%</a:t>
                      </a:r>
                    </a:p>
                  </a:txBody>
                  <a:tcPr marL="9525" marR="108000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70%</a:t>
                      </a:r>
                    </a:p>
                  </a:txBody>
                  <a:tcPr marL="9525" marR="108000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58%</a:t>
                      </a:r>
                    </a:p>
                  </a:txBody>
                  <a:tcPr marL="9525" marR="108000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55%</a:t>
                      </a:r>
                    </a:p>
                  </a:txBody>
                  <a:tcPr marL="9525" marR="108000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59819628"/>
                  </a:ext>
                </a:extLst>
              </a:tr>
              <a:tr h="320845">
                <a:tc>
                  <a:txBody>
                    <a:bodyPr/>
                    <a:lstStyle/>
                    <a:p>
                      <a:pPr algn="r"/>
                      <a:endParaRPr lang="en-US" sz="1000" b="0" dirty="0">
                        <a:solidFill>
                          <a:schemeClr val="tx1"/>
                        </a:solidFill>
                        <a:latin typeface="Franklin Gothic Book" panose="020B0503020102020204" pitchFamily="34" charset="0"/>
                      </a:endParaRPr>
                    </a:p>
                  </a:txBody>
                  <a:tcPr anchor="ctr"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</a:rPr>
                        <a:t>Breakfast</a:t>
                      </a:r>
                      <a:r>
                        <a:rPr lang="en-US" sz="1000" b="0" baseline="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</a:rPr>
                        <a:t> for One</a:t>
                      </a:r>
                      <a:endParaRPr lang="en-US" sz="1000" b="0" dirty="0">
                        <a:solidFill>
                          <a:schemeClr val="tx1"/>
                        </a:solidFill>
                        <a:latin typeface="Franklin Gothic Book" panose="020B0503020102020204" pitchFamily="34" charset="0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94%</a:t>
                      </a:r>
                    </a:p>
                  </a:txBody>
                  <a:tcPr marL="9525" marR="108000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93%</a:t>
                      </a:r>
                    </a:p>
                  </a:txBody>
                  <a:tcPr marL="9525" marR="108000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94%</a:t>
                      </a:r>
                    </a:p>
                  </a:txBody>
                  <a:tcPr marL="9525" marR="108000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99%</a:t>
                      </a:r>
                    </a:p>
                  </a:txBody>
                  <a:tcPr marL="9525" marR="108000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34612605"/>
                  </a:ext>
                </a:extLst>
              </a:tr>
              <a:tr h="320845">
                <a:tc>
                  <a:txBody>
                    <a:bodyPr/>
                    <a:lstStyle/>
                    <a:p>
                      <a:pPr algn="r"/>
                      <a:endParaRPr lang="en-US" sz="1000" b="0" dirty="0">
                        <a:solidFill>
                          <a:schemeClr val="tx1"/>
                        </a:solidFill>
                        <a:latin typeface="Franklin Gothic Book" panose="020B0503020102020204" pitchFamily="34" charset="0"/>
                      </a:endParaRPr>
                    </a:p>
                  </a:txBody>
                  <a:tcPr anchor="ctr"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</a:rPr>
                        <a:t>Family Breakfast</a:t>
                      </a:r>
                    </a:p>
                  </a:txBody>
                  <a:tcPr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87%</a:t>
                      </a:r>
                    </a:p>
                  </a:txBody>
                  <a:tcPr marL="9525" marR="108000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84%</a:t>
                      </a:r>
                    </a:p>
                  </a:txBody>
                  <a:tcPr marL="9525" marR="108000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87%</a:t>
                      </a:r>
                    </a:p>
                  </a:txBody>
                  <a:tcPr marL="9525" marR="108000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92%</a:t>
                      </a:r>
                    </a:p>
                  </a:txBody>
                  <a:tcPr marL="9525" marR="108000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795"/>
                  </a:ext>
                </a:extLst>
              </a:tr>
              <a:tr h="320845">
                <a:tc>
                  <a:txBody>
                    <a:bodyPr/>
                    <a:lstStyle/>
                    <a:p>
                      <a:pPr algn="r"/>
                      <a:endParaRPr lang="en-US" sz="1000" b="0" dirty="0">
                        <a:solidFill>
                          <a:schemeClr val="tx1"/>
                        </a:solidFill>
                        <a:latin typeface="Franklin Gothic Book" panose="020B0503020102020204" pitchFamily="34" charset="0"/>
                      </a:endParaRPr>
                    </a:p>
                  </a:txBody>
                  <a:tcPr anchor="ctr"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</a:rPr>
                        <a:t>Breakfast at Work/School</a:t>
                      </a:r>
                    </a:p>
                  </a:txBody>
                  <a:tcPr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0%</a:t>
                      </a:r>
                    </a:p>
                  </a:txBody>
                  <a:tcPr marL="9525" marR="108000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0%</a:t>
                      </a:r>
                    </a:p>
                  </a:txBody>
                  <a:tcPr marL="9525" marR="108000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0%</a:t>
                      </a:r>
                    </a:p>
                  </a:txBody>
                  <a:tcPr marL="9525" marR="108000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0%</a:t>
                      </a:r>
                    </a:p>
                  </a:txBody>
                  <a:tcPr marL="9525" marR="108000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25129"/>
                  </a:ext>
                </a:extLst>
              </a:tr>
              <a:tr h="320845">
                <a:tc>
                  <a:txBody>
                    <a:bodyPr/>
                    <a:lstStyle/>
                    <a:p>
                      <a:pPr algn="r"/>
                      <a:endParaRPr lang="en-US" sz="1000" b="0" dirty="0">
                        <a:solidFill>
                          <a:schemeClr val="tx1"/>
                        </a:solidFill>
                        <a:latin typeface="Franklin Gothic Book" panose="020B0503020102020204" pitchFamily="34" charset="0"/>
                      </a:endParaRPr>
                    </a:p>
                  </a:txBody>
                  <a:tcPr anchor="ctr"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</a:rPr>
                        <a:t>Mid-Morning Snack</a:t>
                      </a:r>
                    </a:p>
                  </a:txBody>
                  <a:tcPr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52%</a:t>
                      </a:r>
                    </a:p>
                  </a:txBody>
                  <a:tcPr marL="9525" marR="108000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52%</a:t>
                      </a:r>
                    </a:p>
                  </a:txBody>
                  <a:tcPr marL="9525" marR="108000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55%</a:t>
                      </a:r>
                    </a:p>
                  </a:txBody>
                  <a:tcPr marL="9525" marR="108000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52%</a:t>
                      </a:r>
                    </a:p>
                  </a:txBody>
                  <a:tcPr marL="9525" marR="108000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7900414"/>
                  </a:ext>
                </a:extLst>
              </a:tr>
              <a:tr h="320845">
                <a:tc>
                  <a:txBody>
                    <a:bodyPr/>
                    <a:lstStyle/>
                    <a:p>
                      <a:pPr algn="r"/>
                      <a:endParaRPr lang="en-US" sz="1000" b="0" dirty="0">
                        <a:solidFill>
                          <a:schemeClr val="tx1"/>
                        </a:solidFill>
                        <a:latin typeface="Franklin Gothic Book" panose="020B0503020102020204" pitchFamily="34" charset="0"/>
                      </a:endParaRPr>
                    </a:p>
                  </a:txBody>
                  <a:tcPr anchor="ctr"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</a:rPr>
                        <a:t>Lunch</a:t>
                      </a:r>
                    </a:p>
                  </a:txBody>
                  <a:tcPr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53%</a:t>
                      </a:r>
                    </a:p>
                  </a:txBody>
                  <a:tcPr marL="9525" marR="108000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57%</a:t>
                      </a:r>
                    </a:p>
                  </a:txBody>
                  <a:tcPr marL="9525" marR="108000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39%</a:t>
                      </a:r>
                    </a:p>
                  </a:txBody>
                  <a:tcPr marL="9525" marR="108000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40%</a:t>
                      </a:r>
                    </a:p>
                  </a:txBody>
                  <a:tcPr marL="9525" marR="108000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6685685"/>
                  </a:ext>
                </a:extLst>
              </a:tr>
              <a:tr h="320845">
                <a:tc>
                  <a:txBody>
                    <a:bodyPr/>
                    <a:lstStyle/>
                    <a:p>
                      <a:pPr algn="r"/>
                      <a:endParaRPr lang="en-US" sz="1000" b="0" dirty="0">
                        <a:solidFill>
                          <a:schemeClr val="tx1"/>
                        </a:solidFill>
                        <a:latin typeface="Franklin Gothic Book" panose="020B0503020102020204" pitchFamily="34" charset="0"/>
                      </a:endParaRPr>
                    </a:p>
                  </a:txBody>
                  <a:tcPr anchor="ctr"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</a:rPr>
                        <a:t>Lunch Alternative</a:t>
                      </a:r>
                    </a:p>
                  </a:txBody>
                  <a:tcPr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59%</a:t>
                      </a:r>
                    </a:p>
                  </a:txBody>
                  <a:tcPr marL="9525" marR="108000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61%</a:t>
                      </a:r>
                    </a:p>
                  </a:txBody>
                  <a:tcPr marL="9525" marR="108000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42%</a:t>
                      </a:r>
                    </a:p>
                  </a:txBody>
                  <a:tcPr marL="9525" marR="108000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50%</a:t>
                      </a:r>
                    </a:p>
                  </a:txBody>
                  <a:tcPr marL="9525" marR="108000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47936"/>
                  </a:ext>
                </a:extLst>
              </a:tr>
              <a:tr h="320845">
                <a:tc>
                  <a:txBody>
                    <a:bodyPr/>
                    <a:lstStyle/>
                    <a:p>
                      <a:pPr algn="r"/>
                      <a:endParaRPr lang="en-US" sz="1000" b="0" dirty="0">
                        <a:solidFill>
                          <a:schemeClr val="tx1"/>
                        </a:solidFill>
                        <a:latin typeface="Franklin Gothic Book" panose="020B0503020102020204" pitchFamily="34" charset="0"/>
                      </a:endParaRPr>
                    </a:p>
                  </a:txBody>
                  <a:tcPr anchor="ctr"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</a:rPr>
                        <a:t>Afternoon Snack</a:t>
                      </a:r>
                    </a:p>
                  </a:txBody>
                  <a:tcPr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68%</a:t>
                      </a:r>
                    </a:p>
                  </a:txBody>
                  <a:tcPr marL="9525" marR="108000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65%</a:t>
                      </a:r>
                    </a:p>
                  </a:txBody>
                  <a:tcPr marL="9525" marR="108000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78%</a:t>
                      </a:r>
                    </a:p>
                  </a:txBody>
                  <a:tcPr marL="9525" marR="108000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74%</a:t>
                      </a:r>
                    </a:p>
                  </a:txBody>
                  <a:tcPr marL="9525" marR="108000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6819202"/>
                  </a:ext>
                </a:extLst>
              </a:tr>
              <a:tr h="320845">
                <a:tc>
                  <a:txBody>
                    <a:bodyPr/>
                    <a:lstStyle/>
                    <a:p>
                      <a:pPr algn="r"/>
                      <a:endParaRPr lang="en-US" sz="1000" b="0" dirty="0">
                        <a:solidFill>
                          <a:schemeClr val="tx1"/>
                        </a:solidFill>
                        <a:latin typeface="Franklin Gothic Book" panose="020B0503020102020204" pitchFamily="34" charset="0"/>
                      </a:endParaRPr>
                    </a:p>
                  </a:txBody>
                  <a:tcPr anchor="ctr"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</a:rPr>
                        <a:t>After Work/School Bite</a:t>
                      </a:r>
                    </a:p>
                  </a:txBody>
                  <a:tcPr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72%</a:t>
                      </a:r>
                    </a:p>
                  </a:txBody>
                  <a:tcPr marL="9525" marR="108000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65%</a:t>
                      </a:r>
                    </a:p>
                  </a:txBody>
                  <a:tcPr marL="9525" marR="108000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79%</a:t>
                      </a:r>
                    </a:p>
                  </a:txBody>
                  <a:tcPr marL="9525" marR="108000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84%</a:t>
                      </a:r>
                    </a:p>
                  </a:txBody>
                  <a:tcPr marL="9525" marR="108000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5071152"/>
                  </a:ext>
                </a:extLst>
              </a:tr>
              <a:tr h="320845">
                <a:tc>
                  <a:txBody>
                    <a:bodyPr/>
                    <a:lstStyle/>
                    <a:p>
                      <a:pPr algn="r"/>
                      <a:endParaRPr lang="en-US" sz="1000" b="0" dirty="0">
                        <a:solidFill>
                          <a:schemeClr val="tx1"/>
                        </a:solidFill>
                        <a:latin typeface="Franklin Gothic Book" panose="020B0503020102020204" pitchFamily="34" charset="0"/>
                      </a:endParaRPr>
                    </a:p>
                  </a:txBody>
                  <a:tcPr anchor="ctr"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</a:rPr>
                        <a:t>Dinner</a:t>
                      </a:r>
                    </a:p>
                  </a:txBody>
                  <a:tcPr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85%</a:t>
                      </a:r>
                    </a:p>
                  </a:txBody>
                  <a:tcPr marL="9525" marR="108000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83%</a:t>
                      </a:r>
                    </a:p>
                  </a:txBody>
                  <a:tcPr marL="9525" marR="108000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90%</a:t>
                      </a:r>
                    </a:p>
                  </a:txBody>
                  <a:tcPr marL="9525" marR="108000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90%</a:t>
                      </a:r>
                    </a:p>
                  </a:txBody>
                  <a:tcPr marL="9525" marR="108000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3249903"/>
                  </a:ext>
                </a:extLst>
              </a:tr>
              <a:tr h="320845">
                <a:tc>
                  <a:txBody>
                    <a:bodyPr/>
                    <a:lstStyle/>
                    <a:p>
                      <a:pPr algn="r"/>
                      <a:endParaRPr lang="en-US" sz="1000" b="0" dirty="0">
                        <a:solidFill>
                          <a:schemeClr val="tx1"/>
                        </a:solidFill>
                        <a:latin typeface="Franklin Gothic Book" panose="020B0503020102020204" pitchFamily="34" charset="0"/>
                      </a:endParaRPr>
                    </a:p>
                  </a:txBody>
                  <a:tcPr anchor="ctr"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</a:rPr>
                        <a:t>Dinner Alternative</a:t>
                      </a:r>
                    </a:p>
                  </a:txBody>
                  <a:tcPr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72%</a:t>
                      </a:r>
                    </a:p>
                  </a:txBody>
                  <a:tcPr marL="9525" marR="108000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73%</a:t>
                      </a:r>
                    </a:p>
                  </a:txBody>
                  <a:tcPr marL="9525" marR="108000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72%</a:t>
                      </a:r>
                    </a:p>
                  </a:txBody>
                  <a:tcPr marL="9525" marR="108000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56%</a:t>
                      </a:r>
                    </a:p>
                  </a:txBody>
                  <a:tcPr marL="9525" marR="108000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7080475"/>
                  </a:ext>
                </a:extLst>
              </a:tr>
              <a:tr h="320845">
                <a:tc>
                  <a:txBody>
                    <a:bodyPr/>
                    <a:lstStyle/>
                    <a:p>
                      <a:pPr algn="r"/>
                      <a:endParaRPr lang="en-US" sz="1000" b="0" dirty="0">
                        <a:solidFill>
                          <a:schemeClr val="tx1"/>
                        </a:solidFill>
                        <a:latin typeface="Franklin Gothic Book" panose="020B0503020102020204" pitchFamily="34" charset="0"/>
                      </a:endParaRPr>
                    </a:p>
                  </a:txBody>
                  <a:tcPr anchor="ctr"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</a:rPr>
                        <a:t>Evening Me</a:t>
                      </a:r>
                    </a:p>
                  </a:txBody>
                  <a:tcPr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94%</a:t>
                      </a:r>
                    </a:p>
                  </a:txBody>
                  <a:tcPr marL="9525" marR="108000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94%</a:t>
                      </a:r>
                    </a:p>
                  </a:txBody>
                  <a:tcPr marL="9525" marR="108000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97%</a:t>
                      </a:r>
                    </a:p>
                  </a:txBody>
                  <a:tcPr marL="9525" marR="108000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98%</a:t>
                      </a:r>
                    </a:p>
                  </a:txBody>
                  <a:tcPr marL="9525" marR="108000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6385560"/>
                  </a:ext>
                </a:extLst>
              </a:tr>
              <a:tr h="320845">
                <a:tc>
                  <a:txBody>
                    <a:bodyPr/>
                    <a:lstStyle/>
                    <a:p>
                      <a:pPr algn="r"/>
                      <a:endParaRPr lang="en-US" sz="1000" b="0" dirty="0">
                        <a:solidFill>
                          <a:schemeClr val="tx1"/>
                        </a:solidFill>
                        <a:latin typeface="Franklin Gothic Book" panose="020B0503020102020204" pitchFamily="34" charset="0"/>
                      </a:endParaRPr>
                    </a:p>
                  </a:txBody>
                  <a:tcPr anchor="ctr"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</a:rPr>
                        <a:t>Evening We</a:t>
                      </a:r>
                    </a:p>
                  </a:txBody>
                  <a:tcPr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82%</a:t>
                      </a:r>
                    </a:p>
                  </a:txBody>
                  <a:tcPr marL="9525" marR="108000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80%</a:t>
                      </a:r>
                    </a:p>
                  </a:txBody>
                  <a:tcPr marL="9525" marR="108000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86%</a:t>
                      </a:r>
                    </a:p>
                  </a:txBody>
                  <a:tcPr marL="9525" marR="108000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89%</a:t>
                      </a:r>
                    </a:p>
                  </a:txBody>
                  <a:tcPr marL="9525" marR="108000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8309639"/>
                  </a:ext>
                </a:extLst>
              </a:tr>
              <a:tr h="320845">
                <a:tc>
                  <a:txBody>
                    <a:bodyPr/>
                    <a:lstStyle/>
                    <a:p>
                      <a:pPr algn="r"/>
                      <a:endParaRPr lang="en-US" sz="1000" b="0" dirty="0">
                        <a:solidFill>
                          <a:schemeClr val="tx1"/>
                        </a:solidFill>
                        <a:latin typeface="Franklin Gothic Book" panose="020B0503020102020204" pitchFamily="34" charset="0"/>
                      </a:endParaRPr>
                    </a:p>
                  </a:txBody>
                  <a:tcPr anchor="ctr"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</a:rPr>
                        <a:t>Bedtime/Late Night Snack</a:t>
                      </a:r>
                    </a:p>
                  </a:txBody>
                  <a:tcPr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93%</a:t>
                      </a:r>
                    </a:p>
                  </a:txBody>
                  <a:tcPr marL="9525" marR="108000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92%</a:t>
                      </a:r>
                    </a:p>
                  </a:txBody>
                  <a:tcPr marL="9525" marR="108000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95%</a:t>
                      </a:r>
                    </a:p>
                  </a:txBody>
                  <a:tcPr marL="9525" marR="108000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96%</a:t>
                      </a:r>
                    </a:p>
                  </a:txBody>
                  <a:tcPr marL="9525" marR="108000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986674"/>
                  </a:ext>
                </a:extLst>
              </a:tr>
            </a:tbl>
          </a:graphicData>
        </a:graphic>
      </p:graphicFrame>
      <p:graphicFrame>
        <p:nvGraphicFramePr>
          <p:cNvPr id="13" name="Chart 57">
            <a:extLst>
              <a:ext uri="{FF2B5EF4-FFF2-40B4-BE49-F238E27FC236}">
                <a16:creationId xmlns:a16="http://schemas.microsoft.com/office/drawing/2014/main" id="{B57BAE66-219D-0D46-886B-90B4887A9DBD}"/>
              </a:ext>
            </a:extLst>
          </p:cNvPr>
          <p:cNvGraphicFramePr/>
          <p:nvPr/>
        </p:nvGraphicFramePr>
        <p:xfrm>
          <a:off x="7409634" y="1859263"/>
          <a:ext cx="689777" cy="45115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pic>
        <p:nvPicPr>
          <p:cNvPr id="54" name="Picture 53">
            <a:extLst>
              <a:ext uri="{FF2B5EF4-FFF2-40B4-BE49-F238E27FC236}">
                <a16:creationId xmlns:a16="http://schemas.microsoft.com/office/drawing/2014/main" id="{FCF280F7-CBA3-BA40-A1C9-C0AA1ADD7007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4847113" y="3854168"/>
            <a:ext cx="5076000" cy="72000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99FF7305-343A-DC4A-B610-97B9D0F7F02A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5980667" y="3854168"/>
            <a:ext cx="5076000" cy="72000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C90AA475-814F-E54C-A782-4E8E57B69EE5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7129335" y="3854168"/>
            <a:ext cx="5076000" cy="72000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8C7964F4-D431-FC41-9483-8843D728D4DC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8270445" y="3854168"/>
            <a:ext cx="5076000" cy="72000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E2A5256-8ED6-9748-A348-50D9E368B972}"/>
              </a:ext>
            </a:extLst>
          </p:cNvPr>
          <p:cNvCxnSpPr/>
          <p:nvPr/>
        </p:nvCxnSpPr>
        <p:spPr>
          <a:xfrm>
            <a:off x="5664631" y="1990074"/>
            <a:ext cx="0" cy="10800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CBB2492C-12E1-7C4C-9375-F7BBE0D7B4EA}"/>
              </a:ext>
            </a:extLst>
          </p:cNvPr>
          <p:cNvCxnSpPr/>
          <p:nvPr/>
        </p:nvCxnSpPr>
        <p:spPr>
          <a:xfrm>
            <a:off x="5664631" y="2315539"/>
            <a:ext cx="0" cy="108000"/>
          </a:xfrm>
          <a:prstGeom prst="line">
            <a:avLst/>
          </a:prstGeom>
          <a:ln w="28575">
            <a:solidFill>
              <a:srgbClr val="E8451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56A5823C-096B-1B49-88F2-574DFBA63018}"/>
              </a:ext>
            </a:extLst>
          </p:cNvPr>
          <p:cNvCxnSpPr/>
          <p:nvPr/>
        </p:nvCxnSpPr>
        <p:spPr>
          <a:xfrm>
            <a:off x="5664631" y="2633254"/>
            <a:ext cx="0" cy="108000"/>
          </a:xfrm>
          <a:prstGeom prst="line">
            <a:avLst/>
          </a:prstGeom>
          <a:ln w="28575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BE6FB2EF-12ED-9146-8E06-024BB7ED38F4}"/>
              </a:ext>
            </a:extLst>
          </p:cNvPr>
          <p:cNvCxnSpPr/>
          <p:nvPr/>
        </p:nvCxnSpPr>
        <p:spPr>
          <a:xfrm>
            <a:off x="5664631" y="2950970"/>
            <a:ext cx="0" cy="108000"/>
          </a:xfrm>
          <a:prstGeom prst="line">
            <a:avLst/>
          </a:prstGeom>
          <a:ln w="28575">
            <a:solidFill>
              <a:srgbClr val="FF99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FA14B681-D3C8-7446-A805-01741EF15171}"/>
              </a:ext>
            </a:extLst>
          </p:cNvPr>
          <p:cNvCxnSpPr/>
          <p:nvPr/>
        </p:nvCxnSpPr>
        <p:spPr>
          <a:xfrm>
            <a:off x="5664631" y="3276434"/>
            <a:ext cx="0" cy="10800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36FD7840-70F5-BE45-B04E-FFCE0CD75A77}"/>
              </a:ext>
            </a:extLst>
          </p:cNvPr>
          <p:cNvCxnSpPr/>
          <p:nvPr/>
        </p:nvCxnSpPr>
        <p:spPr>
          <a:xfrm>
            <a:off x="5664631" y="3594149"/>
            <a:ext cx="0" cy="108000"/>
          </a:xfrm>
          <a:prstGeom prst="line">
            <a:avLst/>
          </a:prstGeom>
          <a:ln w="28575">
            <a:solidFill>
              <a:srgbClr val="D1D10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65C1D16E-1B72-F046-8D1C-4B645250AEDD}"/>
              </a:ext>
            </a:extLst>
          </p:cNvPr>
          <p:cNvCxnSpPr/>
          <p:nvPr/>
        </p:nvCxnSpPr>
        <p:spPr>
          <a:xfrm>
            <a:off x="5664631" y="3919614"/>
            <a:ext cx="0" cy="108000"/>
          </a:xfrm>
          <a:prstGeom prst="line">
            <a:avLst/>
          </a:prstGeom>
          <a:ln w="28575">
            <a:solidFill>
              <a:srgbClr val="4EB9D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6549FACA-74B8-934B-8195-181818462EF8}"/>
              </a:ext>
            </a:extLst>
          </p:cNvPr>
          <p:cNvCxnSpPr/>
          <p:nvPr/>
        </p:nvCxnSpPr>
        <p:spPr>
          <a:xfrm>
            <a:off x="5664631" y="4237329"/>
            <a:ext cx="0" cy="108000"/>
          </a:xfrm>
          <a:prstGeom prst="line">
            <a:avLst/>
          </a:prstGeom>
          <a:ln w="28575">
            <a:solidFill>
              <a:srgbClr val="4D8D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AB08458F-9183-F848-82C9-0184C2C794D6}"/>
              </a:ext>
            </a:extLst>
          </p:cNvPr>
          <p:cNvCxnSpPr/>
          <p:nvPr/>
        </p:nvCxnSpPr>
        <p:spPr>
          <a:xfrm>
            <a:off x="5664631" y="4555044"/>
            <a:ext cx="0" cy="108000"/>
          </a:xfrm>
          <a:prstGeom prst="line">
            <a:avLst/>
          </a:prstGeom>
          <a:ln w="28575">
            <a:solidFill>
              <a:srgbClr val="3558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E4CC73B9-43FC-644D-98CB-89A0327F027B}"/>
              </a:ext>
            </a:extLst>
          </p:cNvPr>
          <p:cNvCxnSpPr/>
          <p:nvPr/>
        </p:nvCxnSpPr>
        <p:spPr>
          <a:xfrm>
            <a:off x="5664631" y="4880509"/>
            <a:ext cx="0" cy="108000"/>
          </a:xfrm>
          <a:prstGeom prst="line">
            <a:avLst/>
          </a:prstGeom>
          <a:ln w="28575">
            <a:solidFill>
              <a:srgbClr val="0050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21110C90-6B98-C944-B425-19FFE1A684B9}"/>
              </a:ext>
            </a:extLst>
          </p:cNvPr>
          <p:cNvCxnSpPr/>
          <p:nvPr/>
        </p:nvCxnSpPr>
        <p:spPr>
          <a:xfrm>
            <a:off x="5664631" y="5190475"/>
            <a:ext cx="0" cy="108000"/>
          </a:xfrm>
          <a:prstGeom prst="line">
            <a:avLst/>
          </a:prstGeom>
          <a:ln w="28575">
            <a:solidFill>
              <a:srgbClr val="002D4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4344641A-38A8-4547-9328-190F61125049}"/>
              </a:ext>
            </a:extLst>
          </p:cNvPr>
          <p:cNvCxnSpPr/>
          <p:nvPr/>
        </p:nvCxnSpPr>
        <p:spPr>
          <a:xfrm>
            <a:off x="5664631" y="5523688"/>
            <a:ext cx="0" cy="108000"/>
          </a:xfrm>
          <a:prstGeom prst="line">
            <a:avLst/>
          </a:prstGeom>
          <a:ln w="28575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80201842-7F56-6549-B0FE-E6E397E84A7C}"/>
              </a:ext>
            </a:extLst>
          </p:cNvPr>
          <p:cNvCxnSpPr/>
          <p:nvPr/>
        </p:nvCxnSpPr>
        <p:spPr>
          <a:xfrm>
            <a:off x="5664631" y="5841403"/>
            <a:ext cx="0" cy="108000"/>
          </a:xfrm>
          <a:prstGeom prst="line">
            <a:avLst/>
          </a:prstGeom>
          <a:ln w="28575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3B5C8095-1447-C74E-B304-5489EEEC334C}"/>
              </a:ext>
            </a:extLst>
          </p:cNvPr>
          <p:cNvCxnSpPr/>
          <p:nvPr/>
        </p:nvCxnSpPr>
        <p:spPr>
          <a:xfrm>
            <a:off x="5664631" y="6159118"/>
            <a:ext cx="0" cy="108000"/>
          </a:xfrm>
          <a:prstGeom prst="line">
            <a:avLst/>
          </a:prstGeom>
          <a:ln w="28575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5" name="Chart 59">
            <a:extLst>
              <a:ext uri="{FF2B5EF4-FFF2-40B4-BE49-F238E27FC236}">
                <a16:creationId xmlns:a16="http://schemas.microsoft.com/office/drawing/2014/main" id="{90B39F1F-E5F8-4174-83EF-FF97E5F4F496}"/>
              </a:ext>
            </a:extLst>
          </p:cNvPr>
          <p:cNvGraphicFramePr/>
          <p:nvPr/>
        </p:nvGraphicFramePr>
        <p:xfrm>
          <a:off x="9685335" y="1865583"/>
          <a:ext cx="689777" cy="45115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graphicFrame>
        <p:nvGraphicFramePr>
          <p:cNvPr id="86" name="Chart 58">
            <a:extLst>
              <a:ext uri="{FF2B5EF4-FFF2-40B4-BE49-F238E27FC236}">
                <a16:creationId xmlns:a16="http://schemas.microsoft.com/office/drawing/2014/main" id="{835277E2-0501-4BBF-90C0-9205FD5B7BB8}"/>
              </a:ext>
            </a:extLst>
          </p:cNvPr>
          <p:cNvGraphicFramePr/>
          <p:nvPr/>
        </p:nvGraphicFramePr>
        <p:xfrm>
          <a:off x="8549578" y="1865583"/>
          <a:ext cx="689777" cy="45115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graphicFrame>
        <p:nvGraphicFramePr>
          <p:cNvPr id="87" name="Chart 60">
            <a:extLst>
              <a:ext uri="{FF2B5EF4-FFF2-40B4-BE49-F238E27FC236}">
                <a16:creationId xmlns:a16="http://schemas.microsoft.com/office/drawing/2014/main" id="{1674F546-A080-4463-B462-8A3889C3BFE8}"/>
              </a:ext>
            </a:extLst>
          </p:cNvPr>
          <p:cNvGraphicFramePr/>
          <p:nvPr/>
        </p:nvGraphicFramePr>
        <p:xfrm>
          <a:off x="10821697" y="1870150"/>
          <a:ext cx="689777" cy="45115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sp>
        <p:nvSpPr>
          <p:cNvPr id="88" name="TextBox 87">
            <a:extLst>
              <a:ext uri="{FF2B5EF4-FFF2-40B4-BE49-F238E27FC236}">
                <a16:creationId xmlns:a16="http://schemas.microsoft.com/office/drawing/2014/main" id="{128121D0-981E-41D5-9EA0-7E9367623CED}"/>
              </a:ext>
            </a:extLst>
          </p:cNvPr>
          <p:cNvSpPr txBox="1"/>
          <p:nvPr/>
        </p:nvSpPr>
        <p:spPr>
          <a:xfrm>
            <a:off x="3732881" y="6403308"/>
            <a:ext cx="6309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900" dirty="0">
                <a:solidFill>
                  <a:prstClr val="black">
                    <a:lumMod val="50000"/>
                    <a:lumOff val="50000"/>
                  </a:prstClr>
                </a:solidFill>
              </a:rPr>
              <a:t>Unweighted [weighted] base: Eating Occasions. See notes section for more information.</a:t>
            </a:r>
          </a:p>
          <a:p>
            <a:pPr lvl="0">
              <a:defRPr/>
            </a:pPr>
            <a:r>
              <a:rPr lang="en-US" sz="900" dirty="0">
                <a:solidFill>
                  <a:prstClr val="black">
                    <a:lumMod val="50000"/>
                    <a:lumOff val="50000"/>
                  </a:prstClr>
                </a:solidFill>
              </a:rPr>
              <a:t>When viewed as a total population, children age 4-12 and adults/teens age 13-70 have been weighted to match population proportions.  </a:t>
            </a:r>
          </a:p>
          <a:p>
            <a:pPr lvl="0">
              <a:defRPr/>
            </a:pPr>
            <a:r>
              <a:rPr lang="en-US" sz="900" dirty="0">
                <a:solidFill>
                  <a:prstClr val="black">
                    <a:lumMod val="50000"/>
                    <a:lumOff val="50000"/>
                  </a:prstClr>
                </a:solidFill>
              </a:rPr>
              <a:t> 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Filter">
            <a:extLst>
              <a:ext uri="{FF2B5EF4-FFF2-40B4-BE49-F238E27FC236}">
                <a16:creationId xmlns:a16="http://schemas.microsoft.com/office/drawing/2014/main" id="{806856FA-4B59-4F44-AF64-11BEE721B801}"/>
              </a:ext>
            </a:extLst>
          </p:cNvPr>
          <p:cNvSpPr txBox="1"/>
          <p:nvPr/>
        </p:nvSpPr>
        <p:spPr>
          <a:xfrm>
            <a:off x="289078" y="700890"/>
            <a:ext cx="11719162" cy="2585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  <a:defRPr/>
            </a:pPr>
            <a:r>
              <a:rPr lang="en-US" sz="1200" dirty="0">
                <a:solidFill>
                  <a:srgbClr val="DB1348"/>
                </a:solidFill>
                <a:latin typeface="Franklin Gothic Medium Cond"/>
              </a:rPr>
              <a:t>ADDITIONAL FILTER: </a:t>
            </a:r>
            <a:r>
              <a:rPr lang="en-IN" sz="1200" dirty="0">
                <a:solidFill>
                  <a:srgbClr val="C91717"/>
                </a:solidFill>
              </a:rPr>
              <a:t>&lt;Additional Filter&gt;</a:t>
            </a:r>
            <a:endParaRPr lang="en-US" sz="1200" dirty="0">
              <a:solidFill>
                <a:srgbClr val="C9171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83013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prstClr val="white"/>
                </a:solidFill>
              </a:rPr>
              <a:t>Kids Occasion Profiles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6DCA39-FE7E-4B33-9419-C9BB65BD885E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149553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4735285"/>
              </p:ext>
            </p:extLst>
          </p:nvPr>
        </p:nvGraphicFramePr>
        <p:xfrm>
          <a:off x="121643" y="565622"/>
          <a:ext cx="11853950" cy="5878441"/>
        </p:xfrm>
        <a:graphic>
          <a:graphicData uri="http://schemas.openxmlformats.org/drawingml/2006/table">
            <a:tbl>
              <a:tblPr/>
              <a:tblGrid>
                <a:gridCol w="911350">
                  <a:extLst>
                    <a:ext uri="{9D8B030D-6E8A-4147-A177-3AD203B41FA5}">
                      <a16:colId xmlns:a16="http://schemas.microsoft.com/office/drawing/2014/main" val="2201052266"/>
                    </a:ext>
                  </a:extLst>
                </a:gridCol>
                <a:gridCol w="1728992">
                  <a:extLst>
                    <a:ext uri="{9D8B030D-6E8A-4147-A177-3AD203B41FA5}">
                      <a16:colId xmlns:a16="http://schemas.microsoft.com/office/drawing/2014/main" val="1095228742"/>
                    </a:ext>
                  </a:extLst>
                </a:gridCol>
                <a:gridCol w="606884">
                  <a:extLst>
                    <a:ext uri="{9D8B030D-6E8A-4147-A177-3AD203B41FA5}">
                      <a16:colId xmlns:a16="http://schemas.microsoft.com/office/drawing/2014/main" val="337171266"/>
                    </a:ext>
                  </a:extLst>
                </a:gridCol>
                <a:gridCol w="614766">
                  <a:extLst>
                    <a:ext uri="{9D8B030D-6E8A-4147-A177-3AD203B41FA5}">
                      <a16:colId xmlns:a16="http://schemas.microsoft.com/office/drawing/2014/main" val="3425205528"/>
                    </a:ext>
                  </a:extLst>
                </a:gridCol>
                <a:gridCol w="614766">
                  <a:extLst>
                    <a:ext uri="{9D8B030D-6E8A-4147-A177-3AD203B41FA5}">
                      <a16:colId xmlns:a16="http://schemas.microsoft.com/office/drawing/2014/main" val="531258114"/>
                    </a:ext>
                  </a:extLst>
                </a:gridCol>
                <a:gridCol w="614766">
                  <a:extLst>
                    <a:ext uri="{9D8B030D-6E8A-4147-A177-3AD203B41FA5}">
                      <a16:colId xmlns:a16="http://schemas.microsoft.com/office/drawing/2014/main" val="585229067"/>
                    </a:ext>
                  </a:extLst>
                </a:gridCol>
                <a:gridCol w="614766">
                  <a:extLst>
                    <a:ext uri="{9D8B030D-6E8A-4147-A177-3AD203B41FA5}">
                      <a16:colId xmlns:a16="http://schemas.microsoft.com/office/drawing/2014/main" val="3883516123"/>
                    </a:ext>
                  </a:extLst>
                </a:gridCol>
                <a:gridCol w="614766">
                  <a:extLst>
                    <a:ext uri="{9D8B030D-6E8A-4147-A177-3AD203B41FA5}">
                      <a16:colId xmlns:a16="http://schemas.microsoft.com/office/drawing/2014/main" val="520538903"/>
                    </a:ext>
                  </a:extLst>
                </a:gridCol>
                <a:gridCol w="614766">
                  <a:extLst>
                    <a:ext uri="{9D8B030D-6E8A-4147-A177-3AD203B41FA5}">
                      <a16:colId xmlns:a16="http://schemas.microsoft.com/office/drawing/2014/main" val="3584389145"/>
                    </a:ext>
                  </a:extLst>
                </a:gridCol>
                <a:gridCol w="614766">
                  <a:extLst>
                    <a:ext uri="{9D8B030D-6E8A-4147-A177-3AD203B41FA5}">
                      <a16:colId xmlns:a16="http://schemas.microsoft.com/office/drawing/2014/main" val="4136433243"/>
                    </a:ext>
                  </a:extLst>
                </a:gridCol>
                <a:gridCol w="614766">
                  <a:extLst>
                    <a:ext uri="{9D8B030D-6E8A-4147-A177-3AD203B41FA5}">
                      <a16:colId xmlns:a16="http://schemas.microsoft.com/office/drawing/2014/main" val="605237573"/>
                    </a:ext>
                  </a:extLst>
                </a:gridCol>
                <a:gridCol w="614766">
                  <a:extLst>
                    <a:ext uri="{9D8B030D-6E8A-4147-A177-3AD203B41FA5}">
                      <a16:colId xmlns:a16="http://schemas.microsoft.com/office/drawing/2014/main" val="1530699914"/>
                    </a:ext>
                  </a:extLst>
                </a:gridCol>
                <a:gridCol w="614766">
                  <a:extLst>
                    <a:ext uri="{9D8B030D-6E8A-4147-A177-3AD203B41FA5}">
                      <a16:colId xmlns:a16="http://schemas.microsoft.com/office/drawing/2014/main" val="4192143729"/>
                    </a:ext>
                  </a:extLst>
                </a:gridCol>
                <a:gridCol w="614766">
                  <a:extLst>
                    <a:ext uri="{9D8B030D-6E8A-4147-A177-3AD203B41FA5}">
                      <a16:colId xmlns:a16="http://schemas.microsoft.com/office/drawing/2014/main" val="2403913280"/>
                    </a:ext>
                  </a:extLst>
                </a:gridCol>
                <a:gridCol w="614766">
                  <a:extLst>
                    <a:ext uri="{9D8B030D-6E8A-4147-A177-3AD203B41FA5}">
                      <a16:colId xmlns:a16="http://schemas.microsoft.com/office/drawing/2014/main" val="1064775467"/>
                    </a:ext>
                  </a:extLst>
                </a:gridCol>
                <a:gridCol w="614766">
                  <a:extLst>
                    <a:ext uri="{9D8B030D-6E8A-4147-A177-3AD203B41FA5}">
                      <a16:colId xmlns:a16="http://schemas.microsoft.com/office/drawing/2014/main" val="2363600285"/>
                    </a:ext>
                  </a:extLst>
                </a:gridCol>
                <a:gridCol w="614766">
                  <a:extLst>
                    <a:ext uri="{9D8B030D-6E8A-4147-A177-3AD203B41FA5}">
                      <a16:colId xmlns:a16="http://schemas.microsoft.com/office/drawing/2014/main" val="2143893219"/>
                    </a:ext>
                  </a:extLst>
                </a:gridCol>
              </a:tblGrid>
              <a:tr h="620107">
                <a:tc>
                  <a:txBody>
                    <a:bodyPr/>
                    <a:lstStyle/>
                    <a:p>
                      <a:pPr algn="l" fontAlgn="ctr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144" marR="9144" marT="9144" marB="914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144" marR="9144" marT="9144" marB="9144" anchor="b">
                    <a:lnL>
                      <a:noFill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TOTAL KIDS</a:t>
                      </a:r>
                    </a:p>
                  </a:txBody>
                  <a:tcPr marL="18288" marR="18288" marT="18288" marB="18288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EARLY MORNING BITE</a:t>
                      </a:r>
                    </a:p>
                  </a:txBody>
                  <a:tcPr marL="18288" marR="18288" marT="18288" marB="18288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BREAKFAST FOR ONE</a:t>
                      </a:r>
                    </a:p>
                  </a:txBody>
                  <a:tcPr marL="18288" marR="18288" marT="18288" marB="18288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FAMILY BREAKFAST</a:t>
                      </a:r>
                    </a:p>
                  </a:txBody>
                  <a:tcPr marL="18288" marR="18288" marT="18288" marB="18288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BREAKFAST @ WORK / SCHOOL</a:t>
                      </a:r>
                    </a:p>
                  </a:txBody>
                  <a:tcPr marL="18288" marR="18288" marT="18288" marB="18288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MID MORNING SNACK</a:t>
                      </a:r>
                    </a:p>
                  </a:txBody>
                  <a:tcPr marL="18288" marR="18288" marT="18288" marB="18288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LUNCH</a:t>
                      </a:r>
                    </a:p>
                  </a:txBody>
                  <a:tcPr marL="18288" marR="18288" marT="18288" marB="18288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LUNCH ALTER-NATIVE</a:t>
                      </a:r>
                    </a:p>
                  </a:txBody>
                  <a:tcPr marL="18288" marR="18288" marT="18288" marB="18288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AFTERNOON SNACK</a:t>
                      </a:r>
                    </a:p>
                  </a:txBody>
                  <a:tcPr marL="18288" marR="18288" marT="18288" marB="18288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AFTER WORK / SCHOOL BITE</a:t>
                      </a:r>
                    </a:p>
                  </a:txBody>
                  <a:tcPr marL="18288" marR="18288" marT="18288" marB="18288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DINNER</a:t>
                      </a:r>
                    </a:p>
                  </a:txBody>
                  <a:tcPr marL="18288" marR="18288" marT="18288" marB="18288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DINNER ALTER-NATIVE</a:t>
                      </a:r>
                    </a:p>
                  </a:txBody>
                  <a:tcPr marL="18288" marR="18288" marT="18288" marB="18288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EVENING ME</a:t>
                      </a:r>
                    </a:p>
                  </a:txBody>
                  <a:tcPr marL="18288" marR="18288" marT="18288" marB="18288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EVENING WE</a:t>
                      </a:r>
                    </a:p>
                  </a:txBody>
                  <a:tcPr marL="18288" marR="18288" marT="18288" marB="18288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BEDTIME / LATE NIGHT SNACK</a:t>
                      </a:r>
                    </a:p>
                  </a:txBody>
                  <a:tcPr marL="18288" marR="18288" marT="18288" marB="18288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2615319"/>
                  </a:ext>
                </a:extLst>
              </a:tr>
              <a:tr h="393018">
                <a:tc rowSpan="2"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Medium" panose="020B0603020102020204" pitchFamily="34" charset="0"/>
                        </a:rPr>
                        <a:t>Kids occasion Sizing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800" b="1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OCCASION SIZE AMONG KIDS (4-12)</a:t>
                      </a:r>
                    </a:p>
                    <a:p>
                      <a:pPr algn="l" rtl="0" fontAlgn="t"/>
                      <a:r>
                        <a:rPr lang="en-US" sz="800" b="0" i="1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(% across all occasions) </a:t>
                      </a:r>
                    </a:p>
                    <a:p>
                      <a:pPr algn="l" rtl="0" fontAlgn="t"/>
                      <a:r>
                        <a:rPr lang="en-US" sz="800" b="0" i="1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 n=3795 [5927]</a:t>
                      </a:r>
                    </a:p>
                  </a:txBody>
                  <a:tcPr marL="72000" marR="9144" marT="9144" marB="914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200" b="0" i="0" u="none" strike="noStrike" kern="1200" dirty="0">
                        <a:solidFill>
                          <a:schemeClr val="tx1"/>
                        </a:solidFill>
                        <a:effectLst/>
                        <a:latin typeface="Franklin Gothic Medium Cond" panose="020B060603040202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kern="1200" dirty="0">
                          <a:solidFill>
                            <a:srgbClr val="C00000"/>
                          </a:solidFill>
                          <a:effectLst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1%</a:t>
                      </a:r>
                    </a:p>
                    <a:p>
                      <a:pPr algn="ctr" fontAlgn="ctr"/>
                      <a:r>
                        <a:rPr lang="en-US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(-10.5)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kern="1200" dirty="0">
                          <a:solidFill>
                            <a:srgbClr val="C00000"/>
                          </a:solidFill>
                          <a:effectLst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2%</a:t>
                      </a:r>
                    </a:p>
                    <a:p>
                      <a:pPr algn="ctr" fontAlgn="ctr"/>
                      <a:r>
                        <a:rPr lang="en-US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(-1.6)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0" i="0" u="none" strike="noStrike" kern="1200" dirty="0">
                          <a:solidFill>
                            <a:srgbClr val="00B050"/>
                          </a:solidFill>
                          <a:effectLst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18%</a:t>
                      </a:r>
                    </a:p>
                    <a:p>
                      <a:pPr marL="0" algn="ctr" defTabSz="914400" rtl="0" eaLnBrk="1" fontAlgn="ctr" latinLnBrk="0" hangingPunct="1"/>
                      <a:r>
                        <a:rPr lang="en-US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(+2.1)</a:t>
                      </a:r>
                      <a:endParaRPr lang="en-US" sz="1200" b="0" i="0" u="none" strike="noStrike" kern="1200" dirty="0">
                        <a:solidFill>
                          <a:schemeClr val="tx1"/>
                        </a:solidFill>
                        <a:effectLst/>
                        <a:latin typeface="Franklin Gothic Medium Cond" panose="020B060603040202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0" i="0" u="none" strike="noStrike" kern="1200" dirty="0">
                          <a:solidFill>
                            <a:srgbClr val="C00000"/>
                          </a:solidFill>
                          <a:effectLst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1%</a:t>
                      </a:r>
                    </a:p>
                    <a:p>
                      <a:pPr marL="0" algn="ctr" defTabSz="914400" rtl="0" eaLnBrk="1" fontAlgn="ctr" latinLnBrk="0" hangingPunct="1"/>
                      <a:r>
                        <a:rPr lang="en-US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(+2.1)</a:t>
                      </a:r>
                      <a:endParaRPr lang="en-US" sz="800" b="0" i="0" u="none" strike="noStrike" kern="1200" dirty="0">
                        <a:solidFill>
                          <a:srgbClr val="C00000"/>
                        </a:solidFill>
                        <a:effectLst/>
                        <a:latin typeface="Franklin Gothic Medium Cond" panose="020B060603040202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0" i="0" u="none" strike="noStrike" kern="1200" dirty="0">
                          <a:solidFill>
                            <a:srgbClr val="C00000"/>
                          </a:solidFill>
                          <a:effectLst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6%</a:t>
                      </a:r>
                    </a:p>
                    <a:p>
                      <a:pPr marL="0" algn="ctr" defTabSz="914400" rtl="0" eaLnBrk="1" fontAlgn="ctr" latinLnBrk="0" hangingPunct="1"/>
                      <a:r>
                        <a:rPr lang="en-US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(+2.1)</a:t>
                      </a:r>
                      <a:endParaRPr lang="en-US" sz="800" b="0" i="0" u="none" strike="noStrike" kern="1200" dirty="0">
                        <a:solidFill>
                          <a:srgbClr val="C00000"/>
                        </a:solidFill>
                        <a:effectLst/>
                        <a:latin typeface="Franklin Gothic Medium Cond" panose="020B060603040202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0" i="0" u="none" strike="noStrike" kern="1200" dirty="0">
                          <a:solidFill>
                            <a:srgbClr val="00B050"/>
                          </a:solidFill>
                          <a:effectLst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17%</a:t>
                      </a:r>
                    </a:p>
                    <a:p>
                      <a:pPr marL="0" algn="ctr" defTabSz="914400" rtl="0" eaLnBrk="1" fontAlgn="ctr" latinLnBrk="0" hangingPunct="1"/>
                      <a:r>
                        <a:rPr lang="en-US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(+2.1)</a:t>
                      </a:r>
                      <a:endParaRPr lang="en-US" sz="800" b="0" i="0" u="none" strike="noStrike" kern="1200" dirty="0">
                        <a:solidFill>
                          <a:srgbClr val="00B050"/>
                        </a:solidFill>
                        <a:effectLst/>
                        <a:latin typeface="Franklin Gothic Medium Cond" panose="020B060603040202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0" i="0" u="none" strike="noStrike" kern="1200" dirty="0">
                          <a:solidFill>
                            <a:srgbClr val="C00000"/>
                          </a:solidFill>
                          <a:effectLst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3%</a:t>
                      </a:r>
                    </a:p>
                    <a:p>
                      <a:pPr marL="0" algn="ctr" defTabSz="914400" rtl="0" eaLnBrk="1" fontAlgn="ctr" latinLnBrk="0" hangingPunct="1"/>
                      <a:r>
                        <a:rPr lang="en-US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(+2.1)</a:t>
                      </a:r>
                      <a:endParaRPr lang="en-US" sz="800" b="0" i="0" u="none" strike="noStrike" kern="1200" dirty="0">
                        <a:solidFill>
                          <a:srgbClr val="C00000"/>
                        </a:solidFill>
                        <a:effectLst/>
                        <a:latin typeface="Franklin Gothic Medium Cond" panose="020B060603040202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0" i="0" u="none" strike="noStrike" kern="1200" dirty="0">
                          <a:solidFill>
                            <a:srgbClr val="C00000"/>
                          </a:solidFill>
                          <a:effectLst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10%</a:t>
                      </a:r>
                    </a:p>
                    <a:p>
                      <a:pPr marL="0" algn="ctr" defTabSz="914400" rtl="0" eaLnBrk="1" fontAlgn="ctr" latinLnBrk="0" hangingPunct="1"/>
                      <a:r>
                        <a:rPr lang="en-US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(+2.1)</a:t>
                      </a:r>
                      <a:endParaRPr lang="en-US" sz="800" b="0" i="0" u="none" strike="noStrike" kern="1200" dirty="0">
                        <a:solidFill>
                          <a:srgbClr val="C00000"/>
                        </a:solidFill>
                        <a:effectLst/>
                        <a:latin typeface="Franklin Gothic Medium Cond" panose="020B060603040202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8%</a:t>
                      </a:r>
                    </a:p>
                    <a:p>
                      <a:pPr marL="0" algn="ctr" defTabSz="914400" rtl="0" eaLnBrk="1" fontAlgn="ctr" latinLnBrk="0" hangingPunct="1"/>
                      <a:r>
                        <a:rPr lang="en-US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(+2.1)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0" i="0" u="none" strike="noStrike" kern="1200" dirty="0">
                          <a:solidFill>
                            <a:srgbClr val="00B050"/>
                          </a:solidFill>
                          <a:effectLst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19%</a:t>
                      </a:r>
                    </a:p>
                    <a:p>
                      <a:pPr marL="0" algn="ctr" defTabSz="914400" rtl="0" eaLnBrk="1" fontAlgn="ctr" latinLnBrk="0" hangingPunct="1"/>
                      <a:r>
                        <a:rPr lang="en-US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(+2.1)</a:t>
                      </a:r>
                      <a:endParaRPr lang="en-US" sz="800" b="0" i="0" u="none" strike="noStrike" kern="1200" dirty="0">
                        <a:solidFill>
                          <a:srgbClr val="00B050"/>
                        </a:solidFill>
                        <a:effectLst/>
                        <a:latin typeface="Franklin Gothic Medium Cond" panose="020B060603040202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0" i="0" u="none" strike="noStrike" kern="1200" dirty="0">
                          <a:solidFill>
                            <a:srgbClr val="C00000"/>
                          </a:solidFill>
                          <a:effectLst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1%</a:t>
                      </a:r>
                    </a:p>
                    <a:p>
                      <a:pPr marL="0" algn="ctr" defTabSz="914400" rtl="0" eaLnBrk="1" fontAlgn="ctr" latinLnBrk="0" hangingPunct="1"/>
                      <a:r>
                        <a:rPr lang="en-US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(+2.1)</a:t>
                      </a:r>
                      <a:endParaRPr lang="en-US" sz="800" b="0" i="0" u="none" strike="noStrike" kern="1200" dirty="0">
                        <a:solidFill>
                          <a:srgbClr val="C00000"/>
                        </a:solidFill>
                        <a:effectLst/>
                        <a:latin typeface="Franklin Gothic Medium Cond" panose="020B060603040202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0" i="0" u="none" strike="noStrike" kern="1200" dirty="0">
                          <a:solidFill>
                            <a:srgbClr val="C00000"/>
                          </a:solidFill>
                          <a:effectLst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1%</a:t>
                      </a:r>
                    </a:p>
                    <a:p>
                      <a:pPr marL="0" algn="ctr" defTabSz="914400" rtl="0" eaLnBrk="1" fontAlgn="ctr" latinLnBrk="0" hangingPunct="1"/>
                      <a:r>
                        <a:rPr lang="en-US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(+2.1)</a:t>
                      </a:r>
                      <a:endParaRPr lang="en-US" sz="800" b="0" i="0" u="none" strike="noStrike" kern="1200" dirty="0">
                        <a:solidFill>
                          <a:srgbClr val="C00000"/>
                        </a:solidFill>
                        <a:effectLst/>
                        <a:latin typeface="Franklin Gothic Medium Cond" panose="020B060603040202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0" i="0" u="none" strike="noStrike" kern="1200" dirty="0">
                          <a:solidFill>
                            <a:srgbClr val="C00000"/>
                          </a:solidFill>
                          <a:effectLst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6%</a:t>
                      </a:r>
                    </a:p>
                    <a:p>
                      <a:pPr marL="0" algn="ctr" defTabSz="914400" rtl="0" eaLnBrk="1" fontAlgn="ctr" latinLnBrk="0" hangingPunct="1"/>
                      <a:r>
                        <a:rPr lang="en-US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(+2.1)</a:t>
                      </a:r>
                      <a:endParaRPr lang="en-US" sz="800" b="0" i="0" u="none" strike="noStrike" kern="1200" dirty="0">
                        <a:solidFill>
                          <a:srgbClr val="C00000"/>
                        </a:solidFill>
                        <a:effectLst/>
                        <a:latin typeface="Franklin Gothic Medium Cond" panose="020B060603040202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0" i="0" u="none" strike="noStrike" kern="1200" dirty="0">
                          <a:solidFill>
                            <a:srgbClr val="C00000"/>
                          </a:solidFill>
                          <a:effectLst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5%</a:t>
                      </a:r>
                    </a:p>
                    <a:p>
                      <a:pPr marL="0" algn="ctr" defTabSz="914400" rtl="0" eaLnBrk="1" fontAlgn="ctr" latinLnBrk="0" hangingPunct="1"/>
                      <a:r>
                        <a:rPr lang="en-US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(+2.1)</a:t>
                      </a:r>
                      <a:endParaRPr lang="en-US" sz="800" b="0" i="0" u="none" strike="noStrike" kern="1200" dirty="0">
                        <a:solidFill>
                          <a:srgbClr val="C00000"/>
                        </a:solidFill>
                        <a:effectLst/>
                        <a:latin typeface="Franklin Gothic Medium Cond" panose="020B060603040202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0042709"/>
                  </a:ext>
                </a:extLst>
              </a:tr>
              <a:tr h="39301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 w="12700" cmpd="sng">
                      <a:noFill/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OCCASION SIZE AMONG TOTAL (4-70)</a:t>
                      </a:r>
                    </a:p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i="1" u="none" strike="noStrike" baseline="0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(% across all occasions) </a:t>
                      </a:r>
                    </a:p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i="1" u="none" strike="noStrike" baseline="0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n= 36905 [37183]</a:t>
                      </a:r>
                    </a:p>
                  </a:txBody>
                  <a:tcPr marL="72000" marR="9144" marT="9144" marB="9144" anchor="ctr"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200" b="0" i="0" u="none" strike="noStrike" kern="1200" dirty="0">
                        <a:solidFill>
                          <a:schemeClr val="tx1"/>
                        </a:solidFill>
                        <a:effectLst/>
                        <a:latin typeface="Franklin Gothic Medium Cond" panose="020B060603040202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0" i="0" u="none" strike="noStrike" kern="1200" dirty="0">
                          <a:solidFill>
                            <a:srgbClr val="C00000"/>
                          </a:solidFill>
                          <a:effectLst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3%</a:t>
                      </a:r>
                    </a:p>
                    <a:p>
                      <a:pPr marL="0" algn="ctr" defTabSz="914400" rtl="0" eaLnBrk="1" fontAlgn="ctr" latinLnBrk="0" hangingPunct="1"/>
                      <a:r>
                        <a:rPr lang="en-US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(-10.5)</a:t>
                      </a:r>
                      <a:endParaRPr lang="en-US" sz="800" b="0" i="0" u="none" strike="noStrike" kern="1200" dirty="0">
                        <a:solidFill>
                          <a:srgbClr val="C00000"/>
                        </a:solidFill>
                        <a:effectLst/>
                        <a:latin typeface="Franklin Gothic Medium Cond" panose="020B060603040202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0" i="0" u="none" strike="noStrike" kern="1200" dirty="0">
                          <a:solidFill>
                            <a:srgbClr val="C00000"/>
                          </a:solidFill>
                          <a:effectLst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9%</a:t>
                      </a:r>
                    </a:p>
                    <a:p>
                      <a:pPr marL="0" algn="ctr" defTabSz="914400" rtl="0" eaLnBrk="1" fontAlgn="ctr" latinLnBrk="0" hangingPunct="1"/>
                      <a:r>
                        <a:rPr lang="en-US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(-10.5)</a:t>
                      </a:r>
                      <a:endParaRPr lang="en-US" sz="800" b="0" i="0" u="none" strike="noStrike" kern="1200" dirty="0">
                        <a:solidFill>
                          <a:srgbClr val="C00000"/>
                        </a:solidFill>
                        <a:effectLst/>
                        <a:latin typeface="Franklin Gothic Medium Cond" panose="020B060603040202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0" i="0" u="none" strike="noStrike" kern="1200" dirty="0">
                          <a:solidFill>
                            <a:srgbClr val="C00000"/>
                          </a:solidFill>
                          <a:effectLst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9%</a:t>
                      </a:r>
                    </a:p>
                    <a:p>
                      <a:pPr marL="0" algn="ctr" defTabSz="914400" rtl="0" eaLnBrk="1" fontAlgn="ctr" latinLnBrk="0" hangingPunct="1"/>
                      <a:r>
                        <a:rPr lang="en-US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(-10.5)</a:t>
                      </a:r>
                      <a:endParaRPr lang="en-US" sz="800" b="0" i="0" u="none" strike="noStrike" kern="1200" dirty="0">
                        <a:solidFill>
                          <a:srgbClr val="C00000"/>
                        </a:solidFill>
                        <a:effectLst/>
                        <a:latin typeface="Franklin Gothic Medium Cond" panose="020B060603040202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0" i="0" u="none" strike="noStrike" kern="1200" dirty="0">
                          <a:solidFill>
                            <a:srgbClr val="C00000"/>
                          </a:solidFill>
                          <a:effectLst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2%</a:t>
                      </a:r>
                    </a:p>
                    <a:p>
                      <a:pPr marL="0" algn="ctr" defTabSz="914400" rtl="0" eaLnBrk="1" fontAlgn="ctr" latinLnBrk="0" hangingPunct="1"/>
                      <a:r>
                        <a:rPr lang="en-US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(-10.5)</a:t>
                      </a:r>
                      <a:endParaRPr lang="en-US" sz="800" b="0" i="0" u="none" strike="noStrike" kern="1200" dirty="0">
                        <a:solidFill>
                          <a:srgbClr val="C00000"/>
                        </a:solidFill>
                        <a:effectLst/>
                        <a:latin typeface="Franklin Gothic Medium Cond" panose="020B060603040202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0" i="0" u="none" strike="noStrike" kern="1200" dirty="0">
                          <a:solidFill>
                            <a:srgbClr val="C00000"/>
                          </a:solidFill>
                          <a:effectLst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5%</a:t>
                      </a:r>
                    </a:p>
                    <a:p>
                      <a:pPr marL="0" algn="ctr" defTabSz="914400" rtl="0" eaLnBrk="1" fontAlgn="ctr" latinLnBrk="0" hangingPunct="1"/>
                      <a:r>
                        <a:rPr lang="en-US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(-10.5)</a:t>
                      </a:r>
                      <a:endParaRPr lang="en-US" sz="800" b="0" i="0" u="none" strike="noStrike" kern="1200" dirty="0">
                        <a:solidFill>
                          <a:srgbClr val="C00000"/>
                        </a:solidFill>
                        <a:effectLst/>
                        <a:latin typeface="Franklin Gothic Medium Cond" panose="020B060603040202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0" i="0" u="none" strike="noStrike" kern="1200" dirty="0">
                          <a:solidFill>
                            <a:srgbClr val="00B050"/>
                          </a:solidFill>
                          <a:effectLst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15%</a:t>
                      </a:r>
                    </a:p>
                    <a:p>
                      <a:pPr marL="0" algn="ctr" defTabSz="914400" rtl="0" eaLnBrk="1" fontAlgn="ctr" latinLnBrk="0" hangingPunct="1"/>
                      <a:r>
                        <a:rPr lang="en-US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(-10.5)</a:t>
                      </a:r>
                      <a:endParaRPr lang="en-US" sz="800" b="0" i="0" u="none" strike="noStrike" kern="1200" dirty="0">
                        <a:solidFill>
                          <a:srgbClr val="00B050"/>
                        </a:solidFill>
                        <a:effectLst/>
                        <a:latin typeface="Franklin Gothic Medium Cond" panose="020B060603040202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0" i="0" u="none" strike="noStrike" kern="1200" dirty="0">
                          <a:solidFill>
                            <a:srgbClr val="C00000"/>
                          </a:solidFill>
                          <a:effectLst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5%</a:t>
                      </a:r>
                    </a:p>
                    <a:p>
                      <a:pPr marL="0" algn="ctr" defTabSz="914400" rtl="0" eaLnBrk="1" fontAlgn="ctr" latinLnBrk="0" hangingPunct="1"/>
                      <a:r>
                        <a:rPr lang="en-US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(-10.5)</a:t>
                      </a:r>
                      <a:endParaRPr lang="en-US" sz="800" b="0" i="0" u="none" strike="noStrike" kern="1200" dirty="0">
                        <a:solidFill>
                          <a:srgbClr val="C00000"/>
                        </a:solidFill>
                        <a:effectLst/>
                        <a:latin typeface="Franklin Gothic Medium Cond" panose="020B060603040202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0" i="0" u="none" strike="noStrike" kern="1200" dirty="0">
                          <a:solidFill>
                            <a:srgbClr val="C00000"/>
                          </a:solidFill>
                          <a:effectLst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8%</a:t>
                      </a:r>
                    </a:p>
                    <a:p>
                      <a:pPr marL="0" algn="ctr" defTabSz="914400" rtl="0" eaLnBrk="1" fontAlgn="ctr" latinLnBrk="0" hangingPunct="1"/>
                      <a:r>
                        <a:rPr lang="en-US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(-10.5)</a:t>
                      </a:r>
                      <a:endParaRPr lang="en-US" sz="800" b="0" i="0" u="none" strike="noStrike" kern="1200" dirty="0">
                        <a:solidFill>
                          <a:srgbClr val="C00000"/>
                        </a:solidFill>
                        <a:effectLst/>
                        <a:latin typeface="Franklin Gothic Medium Cond" panose="020B060603040202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0" i="0" u="none" strike="noStrike" kern="1200" dirty="0">
                          <a:solidFill>
                            <a:srgbClr val="C00000"/>
                          </a:solidFill>
                          <a:effectLst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5%</a:t>
                      </a:r>
                    </a:p>
                    <a:p>
                      <a:pPr marL="0" algn="ctr" defTabSz="914400" rtl="0" eaLnBrk="1" fontAlgn="ctr" latinLnBrk="0" hangingPunct="1"/>
                      <a:r>
                        <a:rPr lang="en-US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(-10.5)</a:t>
                      </a:r>
                      <a:endParaRPr lang="en-US" sz="800" b="0" i="0" u="none" strike="noStrike" kern="1200" dirty="0">
                        <a:solidFill>
                          <a:srgbClr val="C00000"/>
                        </a:solidFill>
                        <a:effectLst/>
                        <a:latin typeface="Franklin Gothic Medium Cond" panose="020B060603040202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0" i="0" u="none" strike="noStrike" kern="1200" dirty="0">
                          <a:solidFill>
                            <a:srgbClr val="00B050"/>
                          </a:solidFill>
                          <a:effectLst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19%</a:t>
                      </a:r>
                    </a:p>
                    <a:p>
                      <a:pPr marL="0" algn="ctr" defTabSz="914400" rtl="0" eaLnBrk="1" fontAlgn="ctr" latinLnBrk="0" hangingPunct="1"/>
                      <a:r>
                        <a:rPr lang="en-US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(-10.5)</a:t>
                      </a:r>
                      <a:endParaRPr lang="en-US" sz="800" b="0" i="0" u="none" strike="noStrike" kern="1200" dirty="0">
                        <a:solidFill>
                          <a:srgbClr val="00B050"/>
                        </a:solidFill>
                        <a:effectLst/>
                        <a:latin typeface="Franklin Gothic Medium Cond" panose="020B060603040202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0" i="0" u="none" strike="noStrike" kern="1200" dirty="0">
                          <a:solidFill>
                            <a:srgbClr val="C00000"/>
                          </a:solidFill>
                          <a:effectLst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3%</a:t>
                      </a:r>
                    </a:p>
                    <a:p>
                      <a:pPr marL="0" algn="ctr" defTabSz="914400" rtl="0" eaLnBrk="1" fontAlgn="ctr" latinLnBrk="0" hangingPunct="1"/>
                      <a:r>
                        <a:rPr lang="en-US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(-10.5)</a:t>
                      </a:r>
                      <a:endParaRPr lang="en-US" sz="800" b="0" i="0" u="none" strike="noStrike" kern="1200" dirty="0">
                        <a:solidFill>
                          <a:srgbClr val="C00000"/>
                        </a:solidFill>
                        <a:effectLst/>
                        <a:latin typeface="Franklin Gothic Medium Cond" panose="020B060603040202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0" i="0" u="none" strike="noStrike" kern="1200" dirty="0">
                          <a:solidFill>
                            <a:srgbClr val="C00000"/>
                          </a:solidFill>
                          <a:effectLst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4%</a:t>
                      </a:r>
                    </a:p>
                    <a:p>
                      <a:pPr marL="0" algn="ctr" defTabSz="914400" rtl="0" eaLnBrk="1" fontAlgn="ctr" latinLnBrk="0" hangingPunct="1"/>
                      <a:r>
                        <a:rPr lang="en-US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(-10.5)</a:t>
                      </a:r>
                      <a:endParaRPr lang="en-US" sz="800" b="0" i="0" u="none" strike="noStrike" kern="1200" dirty="0">
                        <a:solidFill>
                          <a:srgbClr val="C00000"/>
                        </a:solidFill>
                        <a:effectLst/>
                        <a:latin typeface="Franklin Gothic Medium Cond" panose="020B060603040202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0" i="0" u="none" strike="noStrike" kern="1200" dirty="0">
                          <a:solidFill>
                            <a:srgbClr val="C00000"/>
                          </a:solidFill>
                          <a:effectLst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5%</a:t>
                      </a:r>
                    </a:p>
                    <a:p>
                      <a:pPr marL="0" algn="ctr" defTabSz="914400" rtl="0" eaLnBrk="1" fontAlgn="ctr" latinLnBrk="0" hangingPunct="1"/>
                      <a:r>
                        <a:rPr lang="en-US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(-10.5)</a:t>
                      </a:r>
                      <a:endParaRPr lang="en-US" sz="800" b="0" i="0" u="none" strike="noStrike" kern="1200" dirty="0">
                        <a:solidFill>
                          <a:srgbClr val="C00000"/>
                        </a:solidFill>
                        <a:effectLst/>
                        <a:latin typeface="Franklin Gothic Medium Cond" panose="020B060603040202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0" i="0" u="none" strike="noStrike" kern="1200" dirty="0">
                          <a:solidFill>
                            <a:srgbClr val="C00000"/>
                          </a:solidFill>
                          <a:effectLst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8%</a:t>
                      </a:r>
                    </a:p>
                    <a:p>
                      <a:pPr marL="0" algn="ctr" defTabSz="914400" rtl="0" eaLnBrk="1" fontAlgn="ctr" latinLnBrk="0" hangingPunct="1"/>
                      <a:r>
                        <a:rPr lang="en-US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(-10.5)</a:t>
                      </a:r>
                      <a:endParaRPr lang="en-US" sz="800" b="0" i="0" u="none" strike="noStrike" kern="1200" dirty="0">
                        <a:solidFill>
                          <a:srgbClr val="C00000"/>
                        </a:solidFill>
                        <a:effectLst/>
                        <a:latin typeface="Franklin Gothic Medium Cond" panose="020B060603040202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6043383"/>
                  </a:ext>
                </a:extLst>
              </a:tr>
              <a:tr h="196900">
                <a:tc>
                  <a:txBody>
                    <a:bodyPr/>
                    <a:lstStyle/>
                    <a:p>
                      <a:pPr algn="ctr" fontAlgn="ctr"/>
                      <a:endParaRPr lang="en-US" sz="600" b="0" i="0" u="none" strike="noStrike" dirty="0">
                        <a:solidFill>
                          <a:schemeClr val="accent1"/>
                        </a:solidFill>
                        <a:effectLst/>
                        <a:latin typeface="+mj-lt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INDEX: KIDS to TOTAL</a:t>
                      </a:r>
                    </a:p>
                  </a:txBody>
                  <a:tcPr marL="7200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200" b="0" i="0" u="none" strike="noStrike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Franklin Gothic Medium Cond" panose="020B060603040202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42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20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191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58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112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115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57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120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187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97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47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29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134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71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1976625"/>
                  </a:ext>
                </a:extLst>
              </a:tr>
              <a:tr h="234364">
                <a:tc>
                  <a:txBody>
                    <a:bodyPr/>
                    <a:lstStyle/>
                    <a:p>
                      <a:pPr algn="ctr" fontAlgn="ctr"/>
                      <a:endParaRPr lang="en-US" sz="900" b="0" i="0" u="none" strike="noStrike" dirty="0">
                        <a:solidFill>
                          <a:schemeClr val="accent1"/>
                        </a:solidFill>
                        <a:effectLst/>
                        <a:latin typeface="+mj-lt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endParaRPr lang="en-US" sz="800" b="0" i="1" u="none" strike="noStrike" dirty="0">
                        <a:solidFill>
                          <a:srgbClr val="767171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144" marR="9144" marT="9144" marB="9144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800" b="0" i="1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Arial" panose="020B0604020202020204" pitchFamily="34" charset="0"/>
                        </a:rPr>
                        <a:t>3795 </a:t>
                      </a:r>
                    </a:p>
                    <a:p>
                      <a:pPr marL="0" algn="ctr" defTabSz="914400" rtl="0" eaLnBrk="1" fontAlgn="ctr" latinLnBrk="0" hangingPunct="1"/>
                      <a:r>
                        <a:rPr lang="en-US" sz="800" b="0" i="1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Arial" panose="020B0604020202020204" pitchFamily="34" charset="0"/>
                        </a:rPr>
                        <a:t>[5927]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800" b="0" i="1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Arial" panose="020B0604020202020204" pitchFamily="34" charset="0"/>
                        </a:rPr>
                        <a:t>53</a:t>
                      </a:r>
                    </a:p>
                    <a:p>
                      <a:pPr marL="0" algn="ctr" defTabSz="914400" rtl="0" eaLnBrk="1" fontAlgn="ctr" latinLnBrk="0" hangingPunct="1"/>
                      <a:r>
                        <a:rPr lang="en-US" sz="800" b="0" i="1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Arial" panose="020B0604020202020204" pitchFamily="34" charset="0"/>
                        </a:rPr>
                        <a:t> [83]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800" b="0" i="1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Arial" panose="020B0604020202020204" pitchFamily="34" charset="0"/>
                        </a:rPr>
                        <a:t>70 [109]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800" b="0" i="1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Arial" panose="020B0604020202020204" pitchFamily="34" charset="0"/>
                        </a:rPr>
                        <a:t>683</a:t>
                      </a:r>
                      <a:r>
                        <a:rPr lang="en-US" sz="800" b="0" i="1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Arial" panose="020B0604020202020204" pitchFamily="34" charset="0"/>
                        </a:rPr>
                        <a:t> [1067]</a:t>
                      </a:r>
                      <a:endParaRPr lang="en-US" sz="800" b="0" i="1" u="none" strike="noStrike" kern="1200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800" b="0" i="1" u="none" strike="noStrike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Arial" panose="020B0604020202020204" pitchFamily="34" charset="0"/>
                        </a:rPr>
                        <a:t>37 [58]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800" b="0" i="1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Arial" panose="020B0604020202020204" pitchFamily="34" charset="0"/>
                        </a:rPr>
                        <a:t>225 [351]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800" b="0" i="1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Arial" panose="020B0604020202020204" pitchFamily="34" charset="0"/>
                        </a:rPr>
                        <a:t>662 [1034]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800" b="0" i="1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Arial" panose="020B0604020202020204" pitchFamily="34" charset="0"/>
                        </a:rPr>
                        <a:t>110</a:t>
                      </a:r>
                      <a:r>
                        <a:rPr lang="en-US" sz="800" b="0" i="1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Arial" panose="020B0604020202020204" pitchFamily="34" charset="0"/>
                        </a:rPr>
                        <a:t> [172]</a:t>
                      </a:r>
                      <a:endParaRPr lang="en-US" sz="800" b="0" i="1" u="none" strike="noStrike" kern="1200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800" b="0" i="1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Arial" panose="020B0604020202020204" pitchFamily="34" charset="0"/>
                        </a:rPr>
                        <a:t>376 [587]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800" b="0" i="1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Arial" panose="020B0604020202020204" pitchFamily="34" charset="0"/>
                        </a:rPr>
                        <a:t>322 [503]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800" b="0" i="1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Arial" panose="020B0604020202020204" pitchFamily="34" charset="0"/>
                        </a:rPr>
                        <a:t>715 [1117]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800" b="0" i="1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Arial" panose="020B0604020202020204" pitchFamily="34" charset="0"/>
                        </a:rPr>
                        <a:t>50 [78]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800" b="0" i="1" u="none" strike="noStrike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Arial" panose="020B0604020202020204" pitchFamily="34" charset="0"/>
                        </a:rPr>
                        <a:t>40 [62]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800" b="0" i="1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Arial" panose="020B0604020202020204" pitchFamily="34" charset="0"/>
                        </a:rPr>
                        <a:t>246 [384]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800" b="0" i="1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Arial" panose="020B0604020202020204" pitchFamily="34" charset="0"/>
                        </a:rPr>
                        <a:t>206 [322]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19865072"/>
                  </a:ext>
                </a:extLst>
              </a:tr>
              <a:tr h="174871">
                <a:tc rowSpan="20"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lnSpc>
                          <a:spcPct val="100000"/>
                        </a:lnSpc>
                      </a:pPr>
                      <a:r>
                        <a:rPr lang="en-US" sz="1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Medium" panose="020B0603020102020204" pitchFamily="34" charset="0"/>
                          <a:ea typeface="+mn-ea"/>
                          <a:cs typeface="+mn-cs"/>
                        </a:rPr>
                        <a:t>Categories consumed</a:t>
                      </a:r>
                    </a:p>
                  </a:txBody>
                  <a:tcPr marL="9144" marR="9144" marT="9144" marB="914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l" fontAlgn="ctr"/>
                      <a:r>
                        <a:rPr lang="en-US" sz="800" b="0" i="1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Prepared Breakfast Food</a:t>
                      </a:r>
                    </a:p>
                  </a:txBody>
                  <a:tcPr marL="18288" marR="9525" marT="9144" marB="9144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10%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13%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308219"/>
                          </a:solidFill>
                          <a:effectLst/>
                          <a:latin typeface="Franklin Gothic Book" panose="020B0503020102020204" pitchFamily="34" charset="0"/>
                        </a:rPr>
                        <a:t>29%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308219"/>
                          </a:solidFill>
                          <a:effectLst/>
                          <a:latin typeface="Franklin Gothic Book" panose="020B0503020102020204" pitchFamily="34" charset="0"/>
                        </a:rPr>
                        <a:t>40%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Franklin Gothic Book" panose="020B0503020102020204" pitchFamily="34" charset="0"/>
                        </a:rPr>
                        <a:t>46%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C91717"/>
                          </a:solidFill>
                          <a:effectLst/>
                          <a:latin typeface="Franklin Gothic Book" panose="020B0503020102020204" pitchFamily="34" charset="0"/>
                        </a:rPr>
                        <a:t>5%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C91717"/>
                          </a:solidFill>
                          <a:effectLst/>
                          <a:latin typeface="Franklin Gothic Book" panose="020B0503020102020204" pitchFamily="34" charset="0"/>
                        </a:rPr>
                        <a:t>3%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10%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C91717"/>
                          </a:solidFill>
                          <a:effectLst/>
                          <a:latin typeface="Franklin Gothic Book" panose="020B0503020102020204" pitchFamily="34" charset="0"/>
                        </a:rPr>
                        <a:t>2%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C91717"/>
                          </a:solidFill>
                          <a:effectLst/>
                          <a:latin typeface="Franklin Gothic Book" panose="020B0503020102020204" pitchFamily="34" charset="0"/>
                        </a:rPr>
                        <a:t>3%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C91717"/>
                          </a:solidFill>
                          <a:effectLst/>
                          <a:latin typeface="Franklin Gothic Book" panose="020B0503020102020204" pitchFamily="34" charset="0"/>
                        </a:rPr>
                        <a:t>2%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12%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Franklin Gothic Book" panose="020B0503020102020204" pitchFamily="34" charset="0"/>
                        </a:rPr>
                        <a:t>3%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C91717"/>
                          </a:solidFill>
                          <a:effectLst/>
                          <a:latin typeface="Franklin Gothic Book" panose="020B0503020102020204" pitchFamily="34" charset="0"/>
                        </a:rPr>
                        <a:t>0%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C91717"/>
                          </a:solidFill>
                          <a:effectLst/>
                          <a:latin typeface="Franklin Gothic Book" panose="020B0503020102020204" pitchFamily="34" charset="0"/>
                        </a:rPr>
                        <a:t>1%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4573023"/>
                  </a:ext>
                </a:extLst>
              </a:tr>
              <a:tr h="174871">
                <a:tc v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chemeClr val="accent1"/>
                        </a:solidFill>
                        <a:effectLst/>
                        <a:latin typeface="+mj-lt"/>
                      </a:endParaRPr>
                    </a:p>
                  </a:txBody>
                  <a:tcPr marL="18288" marR="18288" marT="18288" marB="18288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l" fontAlgn="ctr"/>
                      <a:r>
                        <a:rPr lang="en-US" sz="800" b="0" i="1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Frozen Breakfast Food</a:t>
                      </a:r>
                    </a:p>
                  </a:txBody>
                  <a:tcPr marL="18288" marR="9525" marT="9144" marB="9144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4%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308219"/>
                          </a:solidFill>
                          <a:effectLst/>
                          <a:latin typeface="Franklin Gothic Book" panose="020B0503020102020204" pitchFamily="34" charset="0"/>
                        </a:rPr>
                        <a:t>11%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308219"/>
                          </a:solidFill>
                          <a:effectLst/>
                          <a:latin typeface="Franklin Gothic Book" panose="020B0503020102020204" pitchFamily="34" charset="0"/>
                        </a:rPr>
                        <a:t>20%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308219"/>
                          </a:solidFill>
                          <a:effectLst/>
                          <a:latin typeface="Franklin Gothic Book" panose="020B0503020102020204" pitchFamily="34" charset="0"/>
                        </a:rPr>
                        <a:t>13%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Franklin Gothic Book" panose="020B0503020102020204" pitchFamily="34" charset="0"/>
                        </a:rPr>
                        <a:t>14%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4%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308219"/>
                          </a:solidFill>
                          <a:effectLst/>
                          <a:latin typeface="Franklin Gothic Book" panose="020B0503020102020204" pitchFamily="34" charset="0"/>
                        </a:rPr>
                        <a:t>10%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2%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12%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Franklin Gothic Book" panose="020B0503020102020204" pitchFamily="34" charset="0"/>
                        </a:rPr>
                        <a:t>5%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9662884"/>
                  </a:ext>
                </a:extLst>
              </a:tr>
              <a:tr h="17487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91440" algn="l" fontAlgn="ctr"/>
                      <a:r>
                        <a:rPr lang="en-US" sz="800" b="0" i="1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Cereal</a:t>
                      </a:r>
                    </a:p>
                  </a:txBody>
                  <a:tcPr marL="18288" marR="9525" marT="9144" marB="9144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10%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308219"/>
                          </a:solidFill>
                          <a:effectLst/>
                          <a:latin typeface="Franklin Gothic Book" panose="020B0503020102020204" pitchFamily="34" charset="0"/>
                        </a:rPr>
                        <a:t>17%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308219"/>
                          </a:solidFill>
                          <a:effectLst/>
                          <a:latin typeface="Franklin Gothic Book" panose="020B0503020102020204" pitchFamily="34" charset="0"/>
                        </a:rPr>
                        <a:t>30%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308219"/>
                          </a:solidFill>
                          <a:effectLst/>
                          <a:latin typeface="Franklin Gothic Book" panose="020B0503020102020204" pitchFamily="34" charset="0"/>
                        </a:rPr>
                        <a:t>33%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Franklin Gothic Book" panose="020B0503020102020204" pitchFamily="34" charset="0"/>
                        </a:rPr>
                        <a:t>30%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9%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C91717"/>
                          </a:solidFill>
                          <a:effectLst/>
                          <a:latin typeface="Franklin Gothic Book" panose="020B0503020102020204" pitchFamily="34" charset="0"/>
                        </a:rPr>
                        <a:t>1%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15%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C91717"/>
                          </a:solidFill>
                          <a:effectLst/>
                          <a:latin typeface="Franklin Gothic Book" panose="020B0503020102020204" pitchFamily="34" charset="0"/>
                        </a:rPr>
                        <a:t>2%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C91717"/>
                          </a:solidFill>
                          <a:effectLst/>
                          <a:latin typeface="Franklin Gothic Book" panose="020B0503020102020204" pitchFamily="34" charset="0"/>
                        </a:rPr>
                        <a:t>3%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C91717"/>
                          </a:solidFill>
                          <a:effectLst/>
                          <a:latin typeface="Franklin Gothic Book" panose="020B0503020102020204" pitchFamily="34" charset="0"/>
                        </a:rPr>
                        <a:t>1%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14%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Franklin Gothic Book" panose="020B0503020102020204" pitchFamily="34" charset="0"/>
                        </a:rPr>
                        <a:t>8%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C91717"/>
                          </a:solidFill>
                          <a:effectLst/>
                          <a:latin typeface="Franklin Gothic Book" panose="020B0503020102020204" pitchFamily="34" charset="0"/>
                        </a:rPr>
                        <a:t>2%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7%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7982486"/>
                  </a:ext>
                </a:extLst>
              </a:tr>
              <a:tr h="17487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91440" algn="l" fontAlgn="ctr"/>
                      <a:r>
                        <a:rPr lang="en-US" sz="800" b="0" i="1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Bread/Bakery</a:t>
                      </a:r>
                    </a:p>
                  </a:txBody>
                  <a:tcPr marL="18288" marR="9525" marT="9144" marB="9144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9%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308219"/>
                          </a:solidFill>
                          <a:effectLst/>
                          <a:latin typeface="Franklin Gothic Book" panose="020B0503020102020204" pitchFamily="34" charset="0"/>
                        </a:rPr>
                        <a:t>19%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10%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308219"/>
                          </a:solidFill>
                          <a:effectLst/>
                          <a:latin typeface="Franklin Gothic Book" panose="020B0503020102020204" pitchFamily="34" charset="0"/>
                        </a:rPr>
                        <a:t>23%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Franklin Gothic Book" panose="020B0503020102020204" pitchFamily="34" charset="0"/>
                        </a:rPr>
                        <a:t>24%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7%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8%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11%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4%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5%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4%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12%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Franklin Gothic Book" panose="020B0503020102020204" pitchFamily="34" charset="0"/>
                        </a:rPr>
                        <a:t>5%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C91717"/>
                          </a:solidFill>
                          <a:effectLst/>
                          <a:latin typeface="Franklin Gothic Book" panose="020B0503020102020204" pitchFamily="34" charset="0"/>
                        </a:rPr>
                        <a:t>1%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C91717"/>
                          </a:solidFill>
                          <a:effectLst/>
                          <a:latin typeface="Franklin Gothic Book" panose="020B0503020102020204" pitchFamily="34" charset="0"/>
                        </a:rPr>
                        <a:t>2%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9930702"/>
                  </a:ext>
                </a:extLst>
              </a:tr>
              <a:tr h="17487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91440" algn="l" fontAlgn="ctr"/>
                      <a:r>
                        <a:rPr lang="en-US" sz="800" b="0" i="1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Yogurt/Cheese</a:t>
                      </a:r>
                    </a:p>
                  </a:txBody>
                  <a:tcPr marL="18288" marR="9525" marT="9144" marB="9144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11%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308219"/>
                          </a:solidFill>
                          <a:effectLst/>
                          <a:latin typeface="Franklin Gothic Book" panose="020B0503020102020204" pitchFamily="34" charset="0"/>
                        </a:rPr>
                        <a:t>17%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10%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12%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Franklin Gothic Book" panose="020B0503020102020204" pitchFamily="34" charset="0"/>
                        </a:rPr>
                        <a:t>8%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308219"/>
                          </a:solidFill>
                          <a:effectLst/>
                          <a:latin typeface="Franklin Gothic Book" panose="020B0503020102020204" pitchFamily="34" charset="0"/>
                        </a:rPr>
                        <a:t>19%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14%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308219"/>
                          </a:solidFill>
                          <a:effectLst/>
                          <a:latin typeface="Franklin Gothic Book" panose="020B0503020102020204" pitchFamily="34" charset="0"/>
                        </a:rPr>
                        <a:t>16%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14%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13%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C91717"/>
                          </a:solidFill>
                          <a:effectLst/>
                          <a:latin typeface="Franklin Gothic Book" panose="020B0503020102020204" pitchFamily="34" charset="0"/>
                        </a:rPr>
                        <a:t>3%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8%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Franklin Gothic Book" panose="020B0503020102020204" pitchFamily="34" charset="0"/>
                        </a:rPr>
                        <a:t>5%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7%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13%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6008960"/>
                  </a:ext>
                </a:extLst>
              </a:tr>
              <a:tr h="17487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91440" algn="l" fontAlgn="ctr"/>
                      <a:r>
                        <a:rPr lang="en-US" sz="800" b="0" i="1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Fruits and Veggies</a:t>
                      </a:r>
                    </a:p>
                  </a:txBody>
                  <a:tcPr marL="18288" marR="9525" marT="9144" marB="9144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20%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C91717"/>
                          </a:solidFill>
                          <a:effectLst/>
                          <a:latin typeface="Franklin Gothic Book" panose="020B0503020102020204" pitchFamily="34" charset="0"/>
                        </a:rPr>
                        <a:t>9%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C91717"/>
                          </a:solidFill>
                          <a:effectLst/>
                          <a:latin typeface="Franklin Gothic Book" panose="020B0503020102020204" pitchFamily="34" charset="0"/>
                        </a:rPr>
                        <a:t>7%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18%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Franklin Gothic Book" panose="020B0503020102020204" pitchFamily="34" charset="0"/>
                        </a:rPr>
                        <a:t>22%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308219"/>
                          </a:solidFill>
                          <a:effectLst/>
                          <a:latin typeface="Franklin Gothic Book" panose="020B0503020102020204" pitchFamily="34" charset="0"/>
                        </a:rPr>
                        <a:t>27%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308219"/>
                          </a:solidFill>
                          <a:effectLst/>
                          <a:latin typeface="Franklin Gothic Book" panose="020B0503020102020204" pitchFamily="34" charset="0"/>
                        </a:rPr>
                        <a:t>32%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20%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18%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18%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21%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C91717"/>
                          </a:solidFill>
                          <a:effectLst/>
                          <a:latin typeface="Franklin Gothic Book" panose="020B0503020102020204" pitchFamily="34" charset="0"/>
                        </a:rPr>
                        <a:t>10%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Franklin Gothic Book" panose="020B0503020102020204" pitchFamily="34" charset="0"/>
                        </a:rPr>
                        <a:t>5%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C91717"/>
                          </a:solidFill>
                          <a:effectLst/>
                          <a:latin typeface="Franklin Gothic Book" panose="020B0503020102020204" pitchFamily="34" charset="0"/>
                        </a:rPr>
                        <a:t>11%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C91717"/>
                          </a:solidFill>
                          <a:effectLst/>
                          <a:latin typeface="Franklin Gothic Book" panose="020B0503020102020204" pitchFamily="34" charset="0"/>
                        </a:rPr>
                        <a:t>9%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5238947"/>
                  </a:ext>
                </a:extLst>
              </a:tr>
              <a:tr h="174871">
                <a:tc vMerge="1"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lnSpc>
                          <a:spcPct val="100000"/>
                        </a:lnSpc>
                      </a:pPr>
                      <a:endParaRPr lang="en-US" sz="1000" b="0" i="0" u="none" strike="noStrike" kern="1200" dirty="0">
                        <a:solidFill>
                          <a:schemeClr val="tx1"/>
                        </a:solidFill>
                        <a:effectLst/>
                        <a:latin typeface="Franklin Gothic Medium" panose="020B0603020102020204" pitchFamily="34" charset="0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l" fontAlgn="ctr"/>
                      <a:r>
                        <a:rPr lang="en-US" sz="800" b="0" i="1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Salty/Savory Snacks</a:t>
                      </a:r>
                    </a:p>
                  </a:txBody>
                  <a:tcPr marL="18288" marR="9525" marT="9144" marB="9144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13%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9%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C91717"/>
                          </a:solidFill>
                          <a:effectLst/>
                          <a:latin typeface="Franklin Gothic Book" panose="020B0503020102020204" pitchFamily="34" charset="0"/>
                        </a:rPr>
                        <a:t>0%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C91717"/>
                          </a:solidFill>
                          <a:effectLst/>
                          <a:latin typeface="Franklin Gothic Book" panose="020B0503020102020204" pitchFamily="34" charset="0"/>
                        </a:rPr>
                        <a:t>2%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Franklin Gothic Book" panose="020B0503020102020204" pitchFamily="34" charset="0"/>
                        </a:rPr>
                        <a:t>5%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308219"/>
                          </a:solidFill>
                          <a:effectLst/>
                          <a:latin typeface="Franklin Gothic Book" panose="020B0503020102020204" pitchFamily="34" charset="0"/>
                        </a:rPr>
                        <a:t>20%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17%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15%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308219"/>
                          </a:solidFill>
                          <a:effectLst/>
                          <a:latin typeface="Franklin Gothic Book" panose="020B0503020102020204" pitchFamily="34" charset="0"/>
                        </a:rPr>
                        <a:t>34%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308219"/>
                          </a:solidFill>
                          <a:effectLst/>
                          <a:latin typeface="Franklin Gothic Book" panose="020B0503020102020204" pitchFamily="34" charset="0"/>
                        </a:rPr>
                        <a:t>26%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C91717"/>
                          </a:solidFill>
                          <a:effectLst/>
                          <a:latin typeface="Franklin Gothic Book" panose="020B0503020102020204" pitchFamily="34" charset="0"/>
                        </a:rPr>
                        <a:t>3%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308219"/>
                          </a:solidFill>
                          <a:effectLst/>
                          <a:latin typeface="Franklin Gothic Book" panose="020B0503020102020204" pitchFamily="34" charset="0"/>
                        </a:rPr>
                        <a:t>8%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Franklin Gothic Book" panose="020B0503020102020204" pitchFamily="34" charset="0"/>
                        </a:rPr>
                        <a:t>13%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308219"/>
                          </a:solidFill>
                          <a:effectLst/>
                          <a:latin typeface="Franklin Gothic Book" panose="020B0503020102020204" pitchFamily="34" charset="0"/>
                        </a:rPr>
                        <a:t>20%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12%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8123708"/>
                  </a:ext>
                </a:extLst>
              </a:tr>
              <a:tr h="174871">
                <a:tc vMerge="1"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lnSpc>
                          <a:spcPct val="100000"/>
                        </a:lnSpc>
                      </a:pPr>
                      <a:endParaRPr lang="en-US" sz="1000" b="0" i="0" u="none" strike="noStrike" kern="1200" dirty="0">
                        <a:solidFill>
                          <a:schemeClr val="tx1"/>
                        </a:solidFill>
                        <a:effectLst/>
                        <a:latin typeface="Franklin Gothic Medium" panose="020B0603020102020204" pitchFamily="34" charset="0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l" fontAlgn="ctr"/>
                      <a:r>
                        <a:rPr lang="en-US" sz="800" b="0" i="1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Meat Snacks</a:t>
                      </a:r>
                    </a:p>
                  </a:txBody>
                  <a:tcPr marL="18288" marR="9525" marT="9144" marB="9144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2%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6%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0%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Franklin Gothic Book" panose="020B0503020102020204" pitchFamily="34" charset="0"/>
                        </a:rPr>
                        <a:t>3%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2%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308219"/>
                          </a:solidFill>
                          <a:effectLst/>
                          <a:latin typeface="Franklin Gothic Book" panose="020B0503020102020204" pitchFamily="34" charset="0"/>
                        </a:rPr>
                        <a:t>8%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4%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4%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LS</a:t>
                      </a:r>
                      <a:endParaRPr 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4%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Franklin Gothic Book" panose="020B0503020102020204" pitchFamily="34" charset="0"/>
                        </a:rPr>
                        <a:t>5%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LS</a:t>
                      </a:r>
                      <a:endParaRPr 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2925615"/>
                  </a:ext>
                </a:extLst>
              </a:tr>
              <a:tr h="174871">
                <a:tc vMerge="1"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lnSpc>
                          <a:spcPct val="100000"/>
                        </a:lnSpc>
                      </a:pPr>
                      <a:endParaRPr lang="en-US" sz="1000" b="0" i="0" u="none" strike="noStrike" kern="1200" dirty="0">
                        <a:solidFill>
                          <a:schemeClr val="tx1"/>
                        </a:solidFill>
                        <a:effectLst/>
                        <a:latin typeface="Franklin Gothic Medium" panose="020B0603020102020204" pitchFamily="34" charset="0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l" fontAlgn="ctr"/>
                      <a:r>
                        <a:rPr lang="en-US" sz="800" b="0" i="1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Nuts/Seeds</a:t>
                      </a:r>
                    </a:p>
                  </a:txBody>
                  <a:tcPr marL="18288" marR="9525" marT="9144" marB="9144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2%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4%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Franklin Gothic Book" panose="020B0503020102020204" pitchFamily="34" charset="0"/>
                        </a:rPr>
                        <a:t>3%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5%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2%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3%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5%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LS</a:t>
                      </a:r>
                      <a:endParaRPr 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308219"/>
                          </a:solidFill>
                          <a:effectLst/>
                          <a:latin typeface="Franklin Gothic Book" panose="020B0503020102020204" pitchFamily="34" charset="0"/>
                        </a:rPr>
                        <a:t>8%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Franklin Gothic Book" panose="020B0503020102020204" pitchFamily="34" charset="0"/>
                        </a:rPr>
                        <a:t>5%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2%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4444440"/>
                  </a:ext>
                </a:extLst>
              </a:tr>
              <a:tr h="174871">
                <a:tc vMerge="1"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lnSpc>
                          <a:spcPct val="100000"/>
                        </a:lnSpc>
                      </a:pPr>
                      <a:endParaRPr lang="en-US" sz="1000" b="0" i="0" u="none" strike="noStrike" kern="1200" dirty="0">
                        <a:solidFill>
                          <a:schemeClr val="tx1"/>
                        </a:solidFill>
                        <a:effectLst/>
                        <a:latin typeface="Franklin Gothic Medium" panose="020B0603020102020204" pitchFamily="34" charset="0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l" fontAlgn="ctr"/>
                      <a:r>
                        <a:rPr lang="en-US" sz="800" b="0" i="1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Crackers</a:t>
                      </a:r>
                    </a:p>
                  </a:txBody>
                  <a:tcPr marL="18288" marR="9525" marT="9144" marB="9144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3%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4%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Franklin Gothic Book" panose="020B0503020102020204" pitchFamily="34" charset="0"/>
                        </a:rPr>
                        <a:t>3%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7%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4%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6%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308219"/>
                          </a:solidFill>
                          <a:effectLst/>
                          <a:latin typeface="Franklin Gothic Book" panose="020B0503020102020204" pitchFamily="34" charset="0"/>
                        </a:rPr>
                        <a:t>9%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5%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LS</a:t>
                      </a:r>
                      <a:endParaRPr 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0%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Franklin Gothic Book" panose="020B0503020102020204" pitchFamily="34" charset="0"/>
                        </a:rPr>
                        <a:t>3%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3%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4%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0053976"/>
                  </a:ext>
                </a:extLst>
              </a:tr>
              <a:tr h="174871">
                <a:tc vMerge="1"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lnSpc>
                          <a:spcPct val="100000"/>
                        </a:lnSpc>
                      </a:pPr>
                      <a:endParaRPr lang="en-US" sz="1000" b="0" i="0" u="none" strike="noStrike" kern="1200" dirty="0">
                        <a:solidFill>
                          <a:schemeClr val="tx1"/>
                        </a:solidFill>
                        <a:effectLst/>
                        <a:latin typeface="Franklin Gothic Medium" panose="020B0603020102020204" pitchFamily="34" charset="0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l" fontAlgn="ctr"/>
                      <a:r>
                        <a:rPr lang="en-US" sz="800" b="0" i="1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Cookies</a:t>
                      </a:r>
                    </a:p>
                  </a:txBody>
                  <a:tcPr marL="18288" marR="9525" marT="9144" marB="9144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5%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2%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C91717"/>
                          </a:solidFill>
                          <a:effectLst/>
                          <a:latin typeface="Franklin Gothic Book" panose="020B0503020102020204" pitchFamily="34" charset="0"/>
                        </a:rPr>
                        <a:t>0%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Franklin Gothic Book" panose="020B0503020102020204" pitchFamily="34" charset="0"/>
                        </a:rPr>
                        <a:t>5%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4%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3%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9%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308219"/>
                          </a:solidFill>
                          <a:effectLst/>
                          <a:latin typeface="Franklin Gothic Book" panose="020B0503020102020204" pitchFamily="34" charset="0"/>
                        </a:rPr>
                        <a:t>10%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308219"/>
                          </a:solidFill>
                          <a:effectLst/>
                          <a:latin typeface="Franklin Gothic Book" panose="020B0503020102020204" pitchFamily="34" charset="0"/>
                        </a:rPr>
                        <a:t>10%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LS</a:t>
                      </a:r>
                      <a:endParaRPr 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2%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Franklin Gothic Book" panose="020B0503020102020204" pitchFamily="34" charset="0"/>
                        </a:rPr>
                        <a:t>10%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9%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308219"/>
                          </a:solidFill>
                          <a:effectLst/>
                          <a:latin typeface="Franklin Gothic Book" panose="020B0503020102020204" pitchFamily="34" charset="0"/>
                        </a:rPr>
                        <a:t>13%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408276"/>
                  </a:ext>
                </a:extLst>
              </a:tr>
              <a:tr h="174871">
                <a:tc vMerge="1"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lnSpc>
                          <a:spcPct val="100000"/>
                        </a:lnSpc>
                      </a:pPr>
                      <a:endParaRPr lang="en-US" sz="1000" b="0" i="0" u="none" strike="noStrike" kern="1200" dirty="0">
                        <a:solidFill>
                          <a:schemeClr val="tx1"/>
                        </a:solidFill>
                        <a:effectLst/>
                        <a:latin typeface="Franklin Gothic Medium" panose="020B0603020102020204" pitchFamily="34" charset="0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l" fontAlgn="ctr"/>
                      <a:r>
                        <a:rPr lang="en-US" sz="800" b="0" i="1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Bars/Bites</a:t>
                      </a:r>
                    </a:p>
                  </a:txBody>
                  <a:tcPr marL="18288" marR="9525" marT="9144" marB="9144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5%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9%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7%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4%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Franklin Gothic Book" panose="020B0503020102020204" pitchFamily="34" charset="0"/>
                        </a:rPr>
                        <a:t>3%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308219"/>
                          </a:solidFill>
                          <a:effectLst/>
                          <a:latin typeface="Franklin Gothic Book" panose="020B0503020102020204" pitchFamily="34" charset="0"/>
                        </a:rPr>
                        <a:t>11%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4%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7%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7%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308219"/>
                          </a:solidFill>
                          <a:effectLst/>
                          <a:latin typeface="Franklin Gothic Book" panose="020B0503020102020204" pitchFamily="34" charset="0"/>
                        </a:rPr>
                        <a:t>11%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LS</a:t>
                      </a:r>
                      <a:endParaRPr 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308219"/>
                          </a:solidFill>
                          <a:effectLst/>
                          <a:latin typeface="Franklin Gothic Book" panose="020B0503020102020204" pitchFamily="34" charset="0"/>
                        </a:rPr>
                        <a:t>12%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Franklin Gothic Book" panose="020B0503020102020204" pitchFamily="34" charset="0"/>
                        </a:rPr>
                        <a:t>8%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4%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4%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4673610"/>
                  </a:ext>
                </a:extLst>
              </a:tr>
              <a:tr h="174871">
                <a:tc vMerge="1"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lnSpc>
                          <a:spcPct val="100000"/>
                        </a:lnSpc>
                      </a:pPr>
                      <a:endParaRPr lang="en-US" sz="1000" b="0" i="0" u="none" strike="noStrike" kern="1200" dirty="0">
                        <a:solidFill>
                          <a:schemeClr val="tx1"/>
                        </a:solidFill>
                        <a:effectLst/>
                        <a:latin typeface="Franklin Gothic Medium" panose="020B0603020102020204" pitchFamily="34" charset="0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l" fontAlgn="ctr"/>
                      <a:r>
                        <a:rPr lang="en-US" sz="800" b="0" i="1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Sweets/Candy</a:t>
                      </a:r>
                    </a:p>
                  </a:txBody>
                  <a:tcPr marL="18288" marR="9525" marT="9144" marB="9144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3%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0%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Franklin Gothic Book" panose="020B0503020102020204" pitchFamily="34" charset="0"/>
                        </a:rPr>
                        <a:t>0%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2%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2%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5%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7%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308219"/>
                          </a:solidFill>
                          <a:effectLst/>
                          <a:latin typeface="Franklin Gothic Book" panose="020B0503020102020204" pitchFamily="34" charset="0"/>
                        </a:rPr>
                        <a:t>8%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LS</a:t>
                      </a:r>
                      <a:endParaRPr 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308219"/>
                          </a:solidFill>
                          <a:effectLst/>
                          <a:latin typeface="Franklin Gothic Book" panose="020B0503020102020204" pitchFamily="34" charset="0"/>
                        </a:rPr>
                        <a:t>8%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Franklin Gothic Book" panose="020B0503020102020204" pitchFamily="34" charset="0"/>
                        </a:rPr>
                        <a:t>5%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4%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5%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2433441"/>
                  </a:ext>
                </a:extLst>
              </a:tr>
              <a:tr h="174871">
                <a:tc vMerge="1"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lnSpc>
                          <a:spcPct val="100000"/>
                        </a:lnSpc>
                      </a:pPr>
                      <a:endParaRPr lang="en-US" sz="1000" b="0" i="0" u="none" strike="noStrike" kern="1200" dirty="0">
                        <a:solidFill>
                          <a:schemeClr val="tx1"/>
                        </a:solidFill>
                        <a:effectLst/>
                        <a:latin typeface="Franklin Gothic Medium" panose="020B0603020102020204" pitchFamily="34" charset="0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l" fontAlgn="ctr"/>
                      <a:r>
                        <a:rPr lang="en-US" sz="800" b="0" i="1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Dessert Items</a:t>
                      </a:r>
                    </a:p>
                  </a:txBody>
                  <a:tcPr marL="18288" marR="9525" marT="9144" marB="9144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5%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2%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  <a:endParaRPr lang="en-US" sz="900" b="0" i="0" u="none" strike="noStrike" dirty="0">
                        <a:solidFill>
                          <a:srgbClr val="C91717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2%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Franklin Gothic Book" panose="020B0503020102020204" pitchFamily="34" charset="0"/>
                        </a:rPr>
                        <a:t>5%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3%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4%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5%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3%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4%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4%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2%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Franklin Gothic Book" panose="020B0503020102020204" pitchFamily="34" charset="0"/>
                        </a:rPr>
                        <a:t>10%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308219"/>
                          </a:solidFill>
                          <a:effectLst/>
                          <a:latin typeface="Franklin Gothic Book" panose="020B0503020102020204" pitchFamily="34" charset="0"/>
                        </a:rPr>
                        <a:t>22%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9%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6288058"/>
                  </a:ext>
                </a:extLst>
              </a:tr>
              <a:tr h="174871">
                <a:tc vMerge="1"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lnSpc>
                          <a:spcPct val="100000"/>
                        </a:lnSpc>
                      </a:pPr>
                      <a:endParaRPr lang="en-US" sz="1000" b="0" i="0" u="none" strike="noStrike" kern="1200" dirty="0">
                        <a:solidFill>
                          <a:schemeClr val="tx1"/>
                        </a:solidFill>
                        <a:effectLst/>
                        <a:latin typeface="Franklin Gothic Medium" panose="020B0603020102020204" pitchFamily="34" charset="0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l" fontAlgn="ctr"/>
                      <a:r>
                        <a:rPr lang="en-US" sz="800" b="0" i="1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Sweet Baked Items</a:t>
                      </a:r>
                    </a:p>
                  </a:txBody>
                  <a:tcPr marL="18288" marR="9525" marT="9144" marB="9144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3%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2%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0%</a:t>
                      </a:r>
                      <a:endParaRPr lang="en-US" sz="9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LS</a:t>
                      </a:r>
                      <a:endParaRPr 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2%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3%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4%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3%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2%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308219"/>
                          </a:solidFill>
                          <a:effectLst/>
                          <a:latin typeface="Franklin Gothic Book" panose="020B0503020102020204" pitchFamily="34" charset="0"/>
                        </a:rPr>
                        <a:t>10%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Franklin Gothic Book" panose="020B0503020102020204" pitchFamily="34" charset="0"/>
                        </a:rPr>
                        <a:t>10%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308219"/>
                          </a:solidFill>
                          <a:effectLst/>
                          <a:latin typeface="Franklin Gothic Book" panose="020B0503020102020204" pitchFamily="34" charset="0"/>
                        </a:rPr>
                        <a:t>11%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5%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0713047"/>
                  </a:ext>
                </a:extLst>
              </a:tr>
              <a:tr h="174871">
                <a:tc vMerge="1"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lnSpc>
                          <a:spcPct val="100000"/>
                        </a:lnSpc>
                      </a:pPr>
                      <a:endParaRPr lang="en-US" sz="1000" b="0" i="0" u="none" strike="noStrike" kern="1200" dirty="0">
                        <a:solidFill>
                          <a:schemeClr val="tx1"/>
                        </a:solidFill>
                        <a:effectLst/>
                        <a:latin typeface="Franklin Gothic Medium" panose="020B0603020102020204" pitchFamily="34" charset="0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l" fontAlgn="ctr"/>
                      <a:r>
                        <a:rPr lang="en-US" sz="800" b="0" i="1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Packaged Frozen Entrees</a:t>
                      </a:r>
                    </a:p>
                  </a:txBody>
                  <a:tcPr marL="18288" marR="9525" marT="9144" marB="9144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3%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0%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LS</a:t>
                      </a:r>
                      <a:endParaRPr 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0%</a:t>
                      </a:r>
                      <a:endParaRPr lang="en-US" sz="9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2%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5%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4%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3%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5%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2%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Franklin Gothic Book" panose="020B0503020102020204" pitchFamily="34" charset="0"/>
                        </a:rPr>
                        <a:t>0%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5146732"/>
                  </a:ext>
                </a:extLst>
              </a:tr>
              <a:tr h="174871">
                <a:tc vMerge="1"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lnSpc>
                          <a:spcPct val="100000"/>
                        </a:lnSpc>
                      </a:pPr>
                      <a:endParaRPr lang="en-US" sz="1000" b="0" i="0" u="none" strike="noStrike" kern="1200" dirty="0">
                        <a:solidFill>
                          <a:schemeClr val="tx1"/>
                        </a:solidFill>
                        <a:effectLst/>
                        <a:latin typeface="Franklin Gothic Medium" panose="020B0603020102020204" pitchFamily="34" charset="0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l" fontAlgn="ctr"/>
                      <a:r>
                        <a:rPr lang="en-US" sz="800" b="0" i="1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Main Meal Foods</a:t>
                      </a:r>
                    </a:p>
                  </a:txBody>
                  <a:tcPr marL="18288" marR="9525" marT="9144" marB="9144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32%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C91717"/>
                          </a:solidFill>
                          <a:effectLst/>
                          <a:latin typeface="Franklin Gothic Book" panose="020B0503020102020204" pitchFamily="34" charset="0"/>
                        </a:rPr>
                        <a:t>6%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C91717"/>
                          </a:solidFill>
                          <a:effectLst/>
                          <a:latin typeface="Franklin Gothic Book" panose="020B0503020102020204" pitchFamily="34" charset="0"/>
                        </a:rPr>
                        <a:t>1%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C91717"/>
                          </a:solidFill>
                          <a:effectLst/>
                          <a:latin typeface="Franklin Gothic Book" panose="020B0503020102020204" pitchFamily="34" charset="0"/>
                        </a:rPr>
                        <a:t>5%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Franklin Gothic Book" panose="020B0503020102020204" pitchFamily="34" charset="0"/>
                        </a:rPr>
                        <a:t>3%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C91717"/>
                          </a:solidFill>
                          <a:effectLst/>
                          <a:latin typeface="Franklin Gothic Book" panose="020B0503020102020204" pitchFamily="34" charset="0"/>
                        </a:rPr>
                        <a:t>0%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308219"/>
                          </a:solidFill>
                          <a:effectLst/>
                          <a:latin typeface="Franklin Gothic Book" panose="020B0503020102020204" pitchFamily="34" charset="0"/>
                        </a:rPr>
                        <a:t>71%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C91717"/>
                          </a:solidFill>
                          <a:effectLst/>
                          <a:latin typeface="Franklin Gothic Book" panose="020B0503020102020204" pitchFamily="34" charset="0"/>
                        </a:rPr>
                        <a:t>12%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C91717"/>
                          </a:solidFill>
                          <a:effectLst/>
                          <a:latin typeface="Franklin Gothic Book" panose="020B0503020102020204" pitchFamily="34" charset="0"/>
                        </a:rPr>
                        <a:t>5%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C91717"/>
                          </a:solidFill>
                          <a:effectLst/>
                          <a:latin typeface="Franklin Gothic Book" panose="020B0503020102020204" pitchFamily="34" charset="0"/>
                        </a:rPr>
                        <a:t>4%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308219"/>
                          </a:solidFill>
                          <a:effectLst/>
                          <a:latin typeface="Franklin Gothic Book" panose="020B0503020102020204" pitchFamily="34" charset="0"/>
                        </a:rPr>
                        <a:t>88%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C91717"/>
                          </a:solidFill>
                          <a:effectLst/>
                          <a:latin typeface="Franklin Gothic Book" panose="020B0503020102020204" pitchFamily="34" charset="0"/>
                        </a:rPr>
                        <a:t>20%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Franklin Gothic Book" panose="020B0503020102020204" pitchFamily="34" charset="0"/>
                        </a:rPr>
                        <a:t>5%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C91717"/>
                          </a:solidFill>
                          <a:effectLst/>
                          <a:latin typeface="Franklin Gothic Book" panose="020B0503020102020204" pitchFamily="34" charset="0"/>
                        </a:rPr>
                        <a:t>5%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C91717"/>
                          </a:solidFill>
                          <a:effectLst/>
                          <a:latin typeface="Franklin Gothic Book" panose="020B0503020102020204" pitchFamily="34" charset="0"/>
                        </a:rPr>
                        <a:t>3%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5546298"/>
                  </a:ext>
                </a:extLst>
              </a:tr>
              <a:tr h="174871">
                <a:tc vMerge="1"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lnSpc>
                          <a:spcPct val="100000"/>
                        </a:lnSpc>
                      </a:pPr>
                      <a:endParaRPr lang="en-US" sz="1000" b="0" i="0" u="none" strike="noStrike" kern="1200" dirty="0">
                        <a:solidFill>
                          <a:schemeClr val="tx1"/>
                        </a:solidFill>
                        <a:effectLst/>
                        <a:latin typeface="Franklin Gothic Medium" panose="020B0603020102020204" pitchFamily="34" charset="0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l" fontAlgn="ctr"/>
                      <a:r>
                        <a:rPr lang="en-US" sz="800" b="0" i="1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Nutritional Drinks/Smoothies</a:t>
                      </a:r>
                    </a:p>
                  </a:txBody>
                  <a:tcPr marL="18288" marR="9525" marT="9144" marB="9144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2%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0%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2%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Franklin Gothic Book" panose="020B0503020102020204" pitchFamily="34" charset="0"/>
                        </a:rPr>
                        <a:t>3%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4%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4%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Franklin Gothic Book" panose="020B0503020102020204" pitchFamily="34" charset="0"/>
                        </a:rPr>
                        <a:t>3%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3%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2%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2632578"/>
                  </a:ext>
                </a:extLst>
              </a:tr>
              <a:tr h="174871">
                <a:tc vMerge="1"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lnSpc>
                          <a:spcPct val="100000"/>
                        </a:lnSpc>
                      </a:pPr>
                      <a:endParaRPr lang="en-US" sz="1000" b="0" i="0" u="none" strike="noStrike" kern="1200" dirty="0">
                        <a:solidFill>
                          <a:schemeClr val="tx1"/>
                        </a:solidFill>
                        <a:effectLst/>
                        <a:latin typeface="Franklin Gothic Medium" panose="020B0603020102020204" pitchFamily="34" charset="0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l" fontAlgn="ctr"/>
                      <a:r>
                        <a:rPr lang="en-US" sz="800" b="0" i="1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Nutritional Drinks/Smoothies</a:t>
                      </a:r>
                    </a:p>
                  </a:txBody>
                  <a:tcPr marL="18288" marR="9525" marT="9144" marB="9144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2%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0%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2%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Franklin Gothic Book" panose="020B0503020102020204" pitchFamily="34" charset="0"/>
                        </a:rPr>
                        <a:t>3%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4%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4%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Franklin Gothic Book" panose="020B0503020102020204" pitchFamily="34" charset="0"/>
                        </a:rPr>
                        <a:t>3%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3%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2%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5677857"/>
                  </a:ext>
                </a:extLst>
              </a:tr>
              <a:tr h="174871">
                <a:tc vMerge="1"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lnSpc>
                          <a:spcPct val="100000"/>
                        </a:lnSpc>
                      </a:pPr>
                      <a:endParaRPr lang="en-US" sz="1000" b="0" i="0" u="none" strike="noStrike" kern="1200" dirty="0">
                        <a:solidFill>
                          <a:schemeClr val="tx1"/>
                        </a:solidFill>
                        <a:effectLst/>
                        <a:latin typeface="Franklin Gothic Medium" panose="020B0603020102020204" pitchFamily="34" charset="0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l" fontAlgn="ctr"/>
                      <a:r>
                        <a:rPr lang="en-US" sz="800" b="0" i="1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Nutritional Drinks/Smoothies</a:t>
                      </a:r>
                    </a:p>
                  </a:txBody>
                  <a:tcPr marL="18288" marR="9525" marT="9144" marB="9144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2%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0%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2%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Franklin Gothic Book" panose="020B0503020102020204" pitchFamily="34" charset="0"/>
                        </a:rPr>
                        <a:t>3%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4%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4%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Franklin Gothic Book" panose="020B0503020102020204" pitchFamily="34" charset="0"/>
                        </a:rPr>
                        <a:t>3%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3%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2%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5627098"/>
                  </a:ext>
                </a:extLst>
              </a:tr>
              <a:tr h="174871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lnSpc>
                          <a:spcPct val="100000"/>
                        </a:lnSpc>
                      </a:pPr>
                      <a:endParaRPr lang="en-US" sz="1000" b="0" i="0" u="none" strike="noStrike" kern="1200" dirty="0">
                        <a:solidFill>
                          <a:schemeClr val="tx1"/>
                        </a:solidFill>
                        <a:effectLst/>
                        <a:latin typeface="Franklin Gothic Medium" panose="020B0603020102020204" pitchFamily="34" charset="0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l" fontAlgn="ctr"/>
                      <a:r>
                        <a:rPr lang="en-US" sz="800" b="0" i="1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Nutritional Drinks/Smoothies</a:t>
                      </a:r>
                    </a:p>
                  </a:txBody>
                  <a:tcPr marL="18288" marR="9525" marT="9144" marB="9144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2%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0%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2%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Franklin Gothic Book" panose="020B0503020102020204" pitchFamily="34" charset="0"/>
                        </a:rPr>
                        <a:t>3%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4%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4%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Franklin Gothic Book" panose="020B0503020102020204" pitchFamily="34" charset="0"/>
                        </a:rPr>
                        <a:t>3%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3%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2%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7124983"/>
                  </a:ext>
                </a:extLst>
              </a:tr>
              <a:tr h="174871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lnSpc>
                          <a:spcPct val="100000"/>
                        </a:lnSpc>
                      </a:pPr>
                      <a:endParaRPr lang="en-US" sz="1000" b="0" i="0" u="none" strike="noStrike" kern="1200" dirty="0">
                        <a:solidFill>
                          <a:schemeClr val="tx1"/>
                        </a:solidFill>
                        <a:effectLst/>
                        <a:latin typeface="Franklin Gothic Medium" panose="020B0603020102020204" pitchFamily="34" charset="0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l" fontAlgn="ctr"/>
                      <a:r>
                        <a:rPr lang="en-US" sz="800" b="0" i="1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Nutritional Drinks/Smoothies</a:t>
                      </a:r>
                    </a:p>
                  </a:txBody>
                  <a:tcPr marL="18288" marR="9525" marT="9144" marB="9144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2%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0%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2%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Franklin Gothic Book" panose="020B0503020102020204" pitchFamily="34" charset="0"/>
                        </a:rPr>
                        <a:t>3%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4%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4%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Franklin Gothic Book" panose="020B0503020102020204" pitchFamily="34" charset="0"/>
                        </a:rPr>
                        <a:t>3%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3%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2%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7977048"/>
                  </a:ext>
                </a:extLst>
              </a:tr>
              <a:tr h="174871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lnSpc>
                          <a:spcPct val="100000"/>
                        </a:lnSpc>
                      </a:pPr>
                      <a:endParaRPr lang="en-US" sz="1000" b="0" i="0" u="none" strike="noStrike" kern="1200" dirty="0">
                        <a:solidFill>
                          <a:schemeClr val="tx1"/>
                        </a:solidFill>
                        <a:effectLst/>
                        <a:latin typeface="Franklin Gothic Medium" panose="020B0603020102020204" pitchFamily="34" charset="0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l" fontAlgn="ctr"/>
                      <a:r>
                        <a:rPr lang="en-US" sz="800" b="0" i="1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Nutritional Drinks/Smoothies</a:t>
                      </a:r>
                    </a:p>
                  </a:txBody>
                  <a:tcPr marL="18288" marR="9525" marT="9144" marB="9144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2%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0%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2%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Franklin Gothic Book" panose="020B0503020102020204" pitchFamily="34" charset="0"/>
                        </a:rPr>
                        <a:t>3%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4%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4%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Franklin Gothic Book" panose="020B0503020102020204" pitchFamily="34" charset="0"/>
                        </a:rPr>
                        <a:t>3%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3%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2%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8916387"/>
                  </a:ext>
                </a:extLst>
              </a:tr>
            </a:tbl>
          </a:graphicData>
        </a:graphic>
      </p:graphicFrame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21643" y="21308"/>
            <a:ext cx="11338560" cy="549275"/>
          </a:xfrm>
        </p:spPr>
        <p:txBody>
          <a:bodyPr>
            <a:noAutofit/>
          </a:bodyPr>
          <a:lstStyle/>
          <a:p>
            <a:r>
              <a:rPr lang="en-US" dirty="0"/>
              <a:t>KIDS – Occasion and Category Sizing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6DCA39-FE7E-4B33-9419-C9BB65BD885E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1BAB1FE-4FB3-4E38-8CA1-9A4F12F9AD1F}"/>
              </a:ext>
            </a:extLst>
          </p:cNvPr>
          <p:cNvGrpSpPr/>
          <p:nvPr/>
        </p:nvGrpSpPr>
        <p:grpSpPr>
          <a:xfrm>
            <a:off x="979959" y="1141841"/>
            <a:ext cx="11212041" cy="45719"/>
            <a:chOff x="979959" y="1623108"/>
            <a:chExt cx="11212041" cy="45719"/>
          </a:xfrm>
        </p:grpSpPr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ADC8297A-CFC3-BD45-B3DC-55873DA70ED9}"/>
                </a:ext>
              </a:extLst>
            </p:cNvPr>
            <p:cNvPicPr>
              <a:picLocks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79959" y="1623108"/>
              <a:ext cx="11212041" cy="45719"/>
            </a:xfrm>
            <a:prstGeom prst="rect">
              <a:avLst/>
            </a:prstGeom>
          </p:spPr>
        </p:pic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BB3362E3-C6DA-454C-9252-9AFB538043EE}"/>
                </a:ext>
              </a:extLst>
            </p:cNvPr>
            <p:cNvCxnSpPr>
              <a:cxnSpLocks/>
            </p:cNvCxnSpPr>
            <p:nvPr/>
          </p:nvCxnSpPr>
          <p:spPr>
            <a:xfrm>
              <a:off x="2936462" y="1628274"/>
              <a:ext cx="200526" cy="0"/>
            </a:xfrm>
            <a:prstGeom prst="line">
              <a:avLst/>
            </a:prstGeom>
            <a:ln w="9525">
              <a:solidFill>
                <a:srgbClr val="DB134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9D91783-8C0B-BC48-941B-BD2140991C20}"/>
                </a:ext>
              </a:extLst>
            </p:cNvPr>
            <p:cNvCxnSpPr>
              <a:cxnSpLocks/>
            </p:cNvCxnSpPr>
            <p:nvPr/>
          </p:nvCxnSpPr>
          <p:spPr>
            <a:xfrm>
              <a:off x="3552721" y="1628274"/>
              <a:ext cx="200526" cy="0"/>
            </a:xfrm>
            <a:prstGeom prst="line">
              <a:avLst/>
            </a:prstGeom>
            <a:ln w="9525">
              <a:solidFill>
                <a:srgbClr val="DB134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7599199-F3CE-B54A-A313-F5413613D154}"/>
                </a:ext>
              </a:extLst>
            </p:cNvPr>
            <p:cNvCxnSpPr>
              <a:cxnSpLocks/>
            </p:cNvCxnSpPr>
            <p:nvPr/>
          </p:nvCxnSpPr>
          <p:spPr>
            <a:xfrm>
              <a:off x="4168980" y="1628274"/>
              <a:ext cx="200526" cy="0"/>
            </a:xfrm>
            <a:prstGeom prst="line">
              <a:avLst/>
            </a:prstGeom>
            <a:ln w="9525">
              <a:solidFill>
                <a:srgbClr val="DB134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2FEB5D05-33F3-B54D-B75C-BEBA16B0DA64}"/>
                </a:ext>
              </a:extLst>
            </p:cNvPr>
            <p:cNvCxnSpPr>
              <a:cxnSpLocks/>
            </p:cNvCxnSpPr>
            <p:nvPr/>
          </p:nvCxnSpPr>
          <p:spPr>
            <a:xfrm>
              <a:off x="4785239" y="1628274"/>
              <a:ext cx="200526" cy="0"/>
            </a:xfrm>
            <a:prstGeom prst="line">
              <a:avLst/>
            </a:prstGeom>
            <a:ln w="9525">
              <a:solidFill>
                <a:srgbClr val="DB134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22F94A8-D415-0D4B-82F3-853805A80568}"/>
                </a:ext>
              </a:extLst>
            </p:cNvPr>
            <p:cNvCxnSpPr>
              <a:cxnSpLocks/>
            </p:cNvCxnSpPr>
            <p:nvPr/>
          </p:nvCxnSpPr>
          <p:spPr>
            <a:xfrm>
              <a:off x="5401498" y="1628274"/>
              <a:ext cx="200526" cy="0"/>
            </a:xfrm>
            <a:prstGeom prst="line">
              <a:avLst/>
            </a:prstGeom>
            <a:ln w="9525">
              <a:solidFill>
                <a:srgbClr val="DB134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AA99C5BA-2D91-B449-A281-83291DE0CDB1}"/>
                </a:ext>
              </a:extLst>
            </p:cNvPr>
            <p:cNvCxnSpPr>
              <a:cxnSpLocks/>
            </p:cNvCxnSpPr>
            <p:nvPr/>
          </p:nvCxnSpPr>
          <p:spPr>
            <a:xfrm>
              <a:off x="6017757" y="1628274"/>
              <a:ext cx="200526" cy="0"/>
            </a:xfrm>
            <a:prstGeom prst="line">
              <a:avLst/>
            </a:prstGeom>
            <a:ln w="9525">
              <a:solidFill>
                <a:srgbClr val="DB134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DDA6D7CB-204A-EF41-844D-08ED0F571292}"/>
                </a:ext>
              </a:extLst>
            </p:cNvPr>
            <p:cNvCxnSpPr>
              <a:cxnSpLocks/>
            </p:cNvCxnSpPr>
            <p:nvPr/>
          </p:nvCxnSpPr>
          <p:spPr>
            <a:xfrm>
              <a:off x="6634016" y="1628274"/>
              <a:ext cx="200526" cy="0"/>
            </a:xfrm>
            <a:prstGeom prst="line">
              <a:avLst/>
            </a:prstGeom>
            <a:ln w="9525">
              <a:solidFill>
                <a:srgbClr val="DB134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8D054E24-04F1-6C4B-9F11-1B41872623F7}"/>
                </a:ext>
              </a:extLst>
            </p:cNvPr>
            <p:cNvCxnSpPr>
              <a:cxnSpLocks/>
            </p:cNvCxnSpPr>
            <p:nvPr/>
          </p:nvCxnSpPr>
          <p:spPr>
            <a:xfrm>
              <a:off x="7250275" y="1628274"/>
              <a:ext cx="200526" cy="0"/>
            </a:xfrm>
            <a:prstGeom prst="line">
              <a:avLst/>
            </a:prstGeom>
            <a:ln w="9525">
              <a:solidFill>
                <a:srgbClr val="DB134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8E8A741B-021E-3E4A-92F9-FFAFF336658C}"/>
                </a:ext>
              </a:extLst>
            </p:cNvPr>
            <p:cNvCxnSpPr>
              <a:cxnSpLocks/>
            </p:cNvCxnSpPr>
            <p:nvPr/>
          </p:nvCxnSpPr>
          <p:spPr>
            <a:xfrm>
              <a:off x="7866534" y="1628274"/>
              <a:ext cx="200526" cy="0"/>
            </a:xfrm>
            <a:prstGeom prst="line">
              <a:avLst/>
            </a:prstGeom>
            <a:ln w="9525">
              <a:solidFill>
                <a:srgbClr val="DB134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9C4DAD68-13DE-E044-830F-DF9B9CF2B7FF}"/>
                </a:ext>
              </a:extLst>
            </p:cNvPr>
            <p:cNvCxnSpPr>
              <a:cxnSpLocks/>
            </p:cNvCxnSpPr>
            <p:nvPr/>
          </p:nvCxnSpPr>
          <p:spPr>
            <a:xfrm>
              <a:off x="8482793" y="1628274"/>
              <a:ext cx="200526" cy="0"/>
            </a:xfrm>
            <a:prstGeom prst="line">
              <a:avLst/>
            </a:prstGeom>
            <a:ln w="9525">
              <a:solidFill>
                <a:srgbClr val="DB134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5A9FC000-B531-5542-A2FF-453BB30B234B}"/>
                </a:ext>
              </a:extLst>
            </p:cNvPr>
            <p:cNvCxnSpPr>
              <a:cxnSpLocks/>
            </p:cNvCxnSpPr>
            <p:nvPr/>
          </p:nvCxnSpPr>
          <p:spPr>
            <a:xfrm>
              <a:off x="9099052" y="1628274"/>
              <a:ext cx="200526" cy="0"/>
            </a:xfrm>
            <a:prstGeom prst="line">
              <a:avLst/>
            </a:prstGeom>
            <a:ln w="9525">
              <a:solidFill>
                <a:srgbClr val="DB134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838A343E-2F60-034B-8D16-8F5377379F3D}"/>
                </a:ext>
              </a:extLst>
            </p:cNvPr>
            <p:cNvCxnSpPr>
              <a:cxnSpLocks/>
            </p:cNvCxnSpPr>
            <p:nvPr/>
          </p:nvCxnSpPr>
          <p:spPr>
            <a:xfrm>
              <a:off x="9715311" y="1628274"/>
              <a:ext cx="200526" cy="0"/>
            </a:xfrm>
            <a:prstGeom prst="line">
              <a:avLst/>
            </a:prstGeom>
            <a:ln w="9525">
              <a:solidFill>
                <a:srgbClr val="DB134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6291EBB6-2A24-8E4B-9FF7-217F479B385E}"/>
                </a:ext>
              </a:extLst>
            </p:cNvPr>
            <p:cNvCxnSpPr>
              <a:cxnSpLocks/>
            </p:cNvCxnSpPr>
            <p:nvPr/>
          </p:nvCxnSpPr>
          <p:spPr>
            <a:xfrm>
              <a:off x="10331570" y="1628274"/>
              <a:ext cx="200526" cy="0"/>
            </a:xfrm>
            <a:prstGeom prst="line">
              <a:avLst/>
            </a:prstGeom>
            <a:ln w="9525">
              <a:solidFill>
                <a:srgbClr val="DB134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FF2BF770-5EA3-064C-8707-2E1F761DFF84}"/>
                </a:ext>
              </a:extLst>
            </p:cNvPr>
            <p:cNvCxnSpPr>
              <a:cxnSpLocks/>
            </p:cNvCxnSpPr>
            <p:nvPr/>
          </p:nvCxnSpPr>
          <p:spPr>
            <a:xfrm>
              <a:off x="11564085" y="1628274"/>
              <a:ext cx="200526" cy="0"/>
            </a:xfrm>
            <a:prstGeom prst="line">
              <a:avLst/>
            </a:prstGeom>
            <a:ln w="9525">
              <a:solidFill>
                <a:srgbClr val="DB134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4" name="Picture 53">
            <a:extLst>
              <a:ext uri="{FF2B5EF4-FFF2-40B4-BE49-F238E27FC236}">
                <a16:creationId xmlns:a16="http://schemas.microsoft.com/office/drawing/2014/main" id="{5CDC4EF5-6140-0D41-A996-FF43FEE40274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-345597" y="2127992"/>
            <a:ext cx="12537597" cy="45719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65522DD6-EE68-354F-AB9E-A4FF38B65C6A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-1677154" y="3625010"/>
            <a:ext cx="5400000" cy="43200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6F2BEFCF-95CA-7244-9844-14446911DB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6708" y="4331274"/>
            <a:ext cx="551036" cy="551036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DF91FDCD-4B25-4249-B352-2BA4C80677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307" y="1579257"/>
            <a:ext cx="739374" cy="739374"/>
          </a:xfrm>
          <a:prstGeom prst="rect">
            <a:avLst/>
          </a:prstGeom>
        </p:spPr>
      </p:pic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789D8ABA-2064-4F45-9D6C-CAC30CFA095B}"/>
              </a:ext>
            </a:extLst>
          </p:cNvPr>
          <p:cNvCxnSpPr>
            <a:cxnSpLocks/>
          </p:cNvCxnSpPr>
          <p:nvPr/>
        </p:nvCxnSpPr>
        <p:spPr>
          <a:xfrm>
            <a:off x="10947829" y="1171074"/>
            <a:ext cx="200526" cy="0"/>
          </a:xfrm>
          <a:prstGeom prst="line">
            <a:avLst/>
          </a:prstGeom>
          <a:ln w="9525">
            <a:solidFill>
              <a:srgbClr val="DB13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Group 76">
            <a:extLst>
              <a:ext uri="{FF2B5EF4-FFF2-40B4-BE49-F238E27FC236}">
                <a16:creationId xmlns:a16="http://schemas.microsoft.com/office/drawing/2014/main" id="{5A93B067-A999-4F6D-AADC-0E7CEFD5431E}"/>
              </a:ext>
            </a:extLst>
          </p:cNvPr>
          <p:cNvGrpSpPr/>
          <p:nvPr/>
        </p:nvGrpSpPr>
        <p:grpSpPr>
          <a:xfrm>
            <a:off x="2722962" y="873503"/>
            <a:ext cx="8631727" cy="5499798"/>
            <a:chOff x="2722962" y="860864"/>
            <a:chExt cx="8631727" cy="2556015"/>
          </a:xfrm>
        </p:grpSpPr>
        <p:pic>
          <p:nvPicPr>
            <p:cNvPr id="78" name="Picture 77">
              <a:extLst>
                <a:ext uri="{FF2B5EF4-FFF2-40B4-BE49-F238E27FC236}">
                  <a16:creationId xmlns:a16="http://schemas.microsoft.com/office/drawing/2014/main" id="{CAA1B734-7A01-4FDE-8AD8-71E1AB42CA18}"/>
                </a:ext>
              </a:extLst>
            </p:cNvPr>
            <p:cNvPicPr>
              <a:picLocks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1465744" y="2118082"/>
              <a:ext cx="2556000" cy="41563"/>
            </a:xfrm>
            <a:prstGeom prst="rect">
              <a:avLst/>
            </a:prstGeom>
          </p:spPr>
        </p:pic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72DCBC66-5CBB-4C68-B113-717EE885458D}"/>
                </a:ext>
              </a:extLst>
            </p:cNvPr>
            <p:cNvPicPr>
              <a:picLocks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2079327" y="2118083"/>
              <a:ext cx="2556000" cy="41563"/>
            </a:xfrm>
            <a:prstGeom prst="rect">
              <a:avLst/>
            </a:prstGeom>
          </p:spPr>
        </p:pic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7153327C-EA06-47DB-91E5-B69F11282E45}"/>
                </a:ext>
              </a:extLst>
            </p:cNvPr>
            <p:cNvPicPr>
              <a:picLocks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2692910" y="2118084"/>
              <a:ext cx="2556000" cy="41563"/>
            </a:xfrm>
            <a:prstGeom prst="rect">
              <a:avLst/>
            </a:prstGeom>
          </p:spPr>
        </p:pic>
        <p:pic>
          <p:nvPicPr>
            <p:cNvPr id="81" name="Picture 80">
              <a:extLst>
                <a:ext uri="{FF2B5EF4-FFF2-40B4-BE49-F238E27FC236}">
                  <a16:creationId xmlns:a16="http://schemas.microsoft.com/office/drawing/2014/main" id="{9665FD6C-C544-44EE-BD9D-18DD4A326E35}"/>
                </a:ext>
              </a:extLst>
            </p:cNvPr>
            <p:cNvPicPr>
              <a:picLocks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3306493" y="2118085"/>
              <a:ext cx="2556000" cy="41563"/>
            </a:xfrm>
            <a:prstGeom prst="rect">
              <a:avLst/>
            </a:prstGeom>
          </p:spPr>
        </p:pic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CF57FBA6-BA01-431B-A268-E686500C2EBD}"/>
                </a:ext>
              </a:extLst>
            </p:cNvPr>
            <p:cNvPicPr>
              <a:picLocks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3920076" y="2118086"/>
              <a:ext cx="2556000" cy="41563"/>
            </a:xfrm>
            <a:prstGeom prst="rect">
              <a:avLst/>
            </a:prstGeom>
          </p:spPr>
        </p:pic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C27B376D-0387-407C-8B4D-A220EB9F83E6}"/>
                </a:ext>
              </a:extLst>
            </p:cNvPr>
            <p:cNvPicPr>
              <a:picLocks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4533659" y="2118087"/>
              <a:ext cx="2556000" cy="41563"/>
            </a:xfrm>
            <a:prstGeom prst="rect">
              <a:avLst/>
            </a:prstGeom>
          </p:spPr>
        </p:pic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12EC91BF-F22B-4F30-81CD-A85BB9D2B35D}"/>
                </a:ext>
              </a:extLst>
            </p:cNvPr>
            <p:cNvPicPr>
              <a:picLocks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5147242" y="2118088"/>
              <a:ext cx="2556000" cy="41563"/>
            </a:xfrm>
            <a:prstGeom prst="rect">
              <a:avLst/>
            </a:prstGeom>
          </p:spPr>
        </p:pic>
        <p:pic>
          <p:nvPicPr>
            <p:cNvPr id="85" name="Picture 84">
              <a:extLst>
                <a:ext uri="{FF2B5EF4-FFF2-40B4-BE49-F238E27FC236}">
                  <a16:creationId xmlns:a16="http://schemas.microsoft.com/office/drawing/2014/main" id="{2A5D0CBF-E477-4630-AACE-B435AD844037}"/>
                </a:ext>
              </a:extLst>
            </p:cNvPr>
            <p:cNvPicPr>
              <a:picLocks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5760825" y="2118089"/>
              <a:ext cx="2556000" cy="41563"/>
            </a:xfrm>
            <a:prstGeom prst="rect">
              <a:avLst/>
            </a:prstGeom>
          </p:spPr>
        </p:pic>
        <p:pic>
          <p:nvPicPr>
            <p:cNvPr id="86" name="Picture 85">
              <a:extLst>
                <a:ext uri="{FF2B5EF4-FFF2-40B4-BE49-F238E27FC236}">
                  <a16:creationId xmlns:a16="http://schemas.microsoft.com/office/drawing/2014/main" id="{8C2DF73C-7D3B-46C9-9F5E-027364429D1E}"/>
                </a:ext>
              </a:extLst>
            </p:cNvPr>
            <p:cNvPicPr>
              <a:picLocks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6374408" y="2118090"/>
              <a:ext cx="2556000" cy="41563"/>
            </a:xfrm>
            <a:prstGeom prst="rect">
              <a:avLst/>
            </a:prstGeom>
          </p:spPr>
        </p:pic>
        <p:pic>
          <p:nvPicPr>
            <p:cNvPr id="87" name="Picture 86">
              <a:extLst>
                <a:ext uri="{FF2B5EF4-FFF2-40B4-BE49-F238E27FC236}">
                  <a16:creationId xmlns:a16="http://schemas.microsoft.com/office/drawing/2014/main" id="{B36A4F88-7D58-43A7-AF29-CF1FDF8B1974}"/>
                </a:ext>
              </a:extLst>
            </p:cNvPr>
            <p:cNvPicPr>
              <a:picLocks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6987991" y="2118091"/>
              <a:ext cx="2556000" cy="41563"/>
            </a:xfrm>
            <a:prstGeom prst="rect">
              <a:avLst/>
            </a:prstGeom>
          </p:spPr>
        </p:pic>
        <p:pic>
          <p:nvPicPr>
            <p:cNvPr id="88" name="Picture 87">
              <a:extLst>
                <a:ext uri="{FF2B5EF4-FFF2-40B4-BE49-F238E27FC236}">
                  <a16:creationId xmlns:a16="http://schemas.microsoft.com/office/drawing/2014/main" id="{E581D6A5-B03F-434C-9648-0B3196B8B3AA}"/>
                </a:ext>
              </a:extLst>
            </p:cNvPr>
            <p:cNvPicPr>
              <a:picLocks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7601574" y="2118092"/>
              <a:ext cx="2556000" cy="41563"/>
            </a:xfrm>
            <a:prstGeom prst="rect">
              <a:avLst/>
            </a:prstGeom>
          </p:spPr>
        </p:pic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67A5BBB9-E97A-4266-8113-3123F9FFF256}"/>
                </a:ext>
              </a:extLst>
            </p:cNvPr>
            <p:cNvPicPr>
              <a:picLocks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215157" y="2118093"/>
              <a:ext cx="2556000" cy="41563"/>
            </a:xfrm>
            <a:prstGeom prst="rect">
              <a:avLst/>
            </a:prstGeom>
          </p:spPr>
        </p:pic>
        <p:pic>
          <p:nvPicPr>
            <p:cNvPr id="90" name="Picture 89">
              <a:extLst>
                <a:ext uri="{FF2B5EF4-FFF2-40B4-BE49-F238E27FC236}">
                  <a16:creationId xmlns:a16="http://schemas.microsoft.com/office/drawing/2014/main" id="{74B131A1-7282-4A39-90F3-B2C2BDBBD3B9}"/>
                </a:ext>
              </a:extLst>
            </p:cNvPr>
            <p:cNvPicPr>
              <a:picLocks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828740" y="2118094"/>
              <a:ext cx="2556000" cy="41563"/>
            </a:xfrm>
            <a:prstGeom prst="rect">
              <a:avLst/>
            </a:prstGeom>
          </p:spPr>
        </p:pic>
        <p:pic>
          <p:nvPicPr>
            <p:cNvPr id="91" name="Picture 90">
              <a:extLst>
                <a:ext uri="{FF2B5EF4-FFF2-40B4-BE49-F238E27FC236}">
                  <a16:creationId xmlns:a16="http://schemas.microsoft.com/office/drawing/2014/main" id="{91D538C8-E63B-45F3-AE8B-0B6DF9452AEA}"/>
                </a:ext>
              </a:extLst>
            </p:cNvPr>
            <p:cNvPicPr>
              <a:picLocks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9442323" y="2118096"/>
              <a:ext cx="2556000" cy="41563"/>
            </a:xfrm>
            <a:prstGeom prst="rect">
              <a:avLst/>
            </a:prstGeom>
          </p:spPr>
        </p:pic>
        <p:pic>
          <p:nvPicPr>
            <p:cNvPr id="92" name="Picture 91">
              <a:extLst>
                <a:ext uri="{FF2B5EF4-FFF2-40B4-BE49-F238E27FC236}">
                  <a16:creationId xmlns:a16="http://schemas.microsoft.com/office/drawing/2014/main" id="{5B845F5A-0000-4251-ADF1-DDCBA15F1DB6}"/>
                </a:ext>
              </a:extLst>
            </p:cNvPr>
            <p:cNvPicPr>
              <a:picLocks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10055908" y="2118097"/>
              <a:ext cx="2556000" cy="41563"/>
            </a:xfrm>
            <a:prstGeom prst="rect">
              <a:avLst/>
            </a:prstGeom>
          </p:spPr>
        </p:pic>
      </p:grpSp>
      <p:sp>
        <p:nvSpPr>
          <p:cNvPr id="99" name="Rectangle 98">
            <a:extLst>
              <a:ext uri="{FF2B5EF4-FFF2-40B4-BE49-F238E27FC236}">
                <a16:creationId xmlns:a16="http://schemas.microsoft.com/office/drawing/2014/main" id="{75E54569-5E12-4D0F-82B5-8ABCF52C8835}"/>
              </a:ext>
            </a:extLst>
          </p:cNvPr>
          <p:cNvSpPr/>
          <p:nvPr/>
        </p:nvSpPr>
        <p:spPr>
          <a:xfrm>
            <a:off x="2367585" y="2163927"/>
            <a:ext cx="390477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n=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D1251F8B-0E58-4FBE-AE98-565A4C0B0DDB}"/>
              </a:ext>
            </a:extLst>
          </p:cNvPr>
          <p:cNvGrpSpPr/>
          <p:nvPr/>
        </p:nvGrpSpPr>
        <p:grpSpPr>
          <a:xfrm>
            <a:off x="3823193" y="6516025"/>
            <a:ext cx="6309360" cy="369332"/>
            <a:chOff x="3823193" y="6516025"/>
            <a:chExt cx="6309360" cy="369332"/>
          </a:xfrm>
        </p:grpSpPr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EFB6DFF6-84A8-4A68-9D1C-6094E84300FC}"/>
                </a:ext>
              </a:extLst>
            </p:cNvPr>
            <p:cNvGrpSpPr/>
            <p:nvPr/>
          </p:nvGrpSpPr>
          <p:grpSpPr>
            <a:xfrm>
              <a:off x="3823193" y="6516025"/>
              <a:ext cx="6309360" cy="369332"/>
              <a:chOff x="3823193" y="6516025"/>
              <a:chExt cx="6309360" cy="369332"/>
            </a:xfrm>
          </p:grpSpPr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E6B782BB-C729-471C-8520-527A503B147F}"/>
                  </a:ext>
                </a:extLst>
              </p:cNvPr>
              <p:cNvSpPr txBox="1"/>
              <p:nvPr/>
            </p:nvSpPr>
            <p:spPr>
              <a:xfrm>
                <a:off x="3823193" y="6516025"/>
                <a:ext cx="630936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50000"/>
                        <a:lumOff val="50000"/>
                      </a:prstClr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Occasion unweighted [weighted] base among respondents age 4-70 | Occasion % (Change PP Vs Benchmark) |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50000"/>
                        <a:lumOff val="50000"/>
                      </a:prstClr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Base Sample size: LS: 0-150,   151-250 | Significance vs Total @ 95% CL :    High     Low </a:t>
                </a:r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FFE6A7AA-7294-43F6-AB63-CFCB42CE7DF9}"/>
                  </a:ext>
                </a:extLst>
              </p:cNvPr>
              <p:cNvSpPr/>
              <p:nvPr/>
            </p:nvSpPr>
            <p:spPr>
              <a:xfrm>
                <a:off x="5421033" y="6724360"/>
                <a:ext cx="91440" cy="9144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91A4B1C3-52F9-4F73-84CD-22C2F0C146A2}"/>
                </a:ext>
              </a:extLst>
            </p:cNvPr>
            <p:cNvSpPr/>
            <p:nvPr/>
          </p:nvSpPr>
          <p:spPr>
            <a:xfrm>
              <a:off x="7763301" y="6722016"/>
              <a:ext cx="91440" cy="91440"/>
            </a:xfrm>
            <a:prstGeom prst="ellipse">
              <a:avLst/>
            </a:prstGeom>
            <a:solidFill>
              <a:srgbClr val="3082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 </a:t>
              </a: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18B99266-D799-4DA4-93F3-6A97EBB9A0AB}"/>
                </a:ext>
              </a:extLst>
            </p:cNvPr>
            <p:cNvSpPr/>
            <p:nvPr/>
          </p:nvSpPr>
          <p:spPr>
            <a:xfrm>
              <a:off x="8123814" y="6719673"/>
              <a:ext cx="91440" cy="91440"/>
            </a:xfrm>
            <a:prstGeom prst="ellipse">
              <a:avLst/>
            </a:prstGeom>
            <a:solidFill>
              <a:srgbClr val="C917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293060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6DCA39-FE7E-4B33-9419-C9BB65BD885E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6602956"/>
              </p:ext>
            </p:extLst>
          </p:nvPr>
        </p:nvGraphicFramePr>
        <p:xfrm>
          <a:off x="197224" y="495622"/>
          <a:ext cx="11781408" cy="5844210"/>
        </p:xfrm>
        <a:graphic>
          <a:graphicData uri="http://schemas.openxmlformats.org/drawingml/2006/table">
            <a:tbl>
              <a:tblPr/>
              <a:tblGrid>
                <a:gridCol w="770199">
                  <a:extLst>
                    <a:ext uri="{9D8B030D-6E8A-4147-A177-3AD203B41FA5}">
                      <a16:colId xmlns:a16="http://schemas.microsoft.com/office/drawing/2014/main" val="2201052266"/>
                    </a:ext>
                  </a:extLst>
                </a:gridCol>
                <a:gridCol w="1985094">
                  <a:extLst>
                    <a:ext uri="{9D8B030D-6E8A-4147-A177-3AD203B41FA5}">
                      <a16:colId xmlns:a16="http://schemas.microsoft.com/office/drawing/2014/main" val="1095228742"/>
                    </a:ext>
                  </a:extLst>
                </a:gridCol>
                <a:gridCol w="601741">
                  <a:extLst>
                    <a:ext uri="{9D8B030D-6E8A-4147-A177-3AD203B41FA5}">
                      <a16:colId xmlns:a16="http://schemas.microsoft.com/office/drawing/2014/main" val="2720634411"/>
                    </a:ext>
                  </a:extLst>
                </a:gridCol>
                <a:gridCol w="601741">
                  <a:extLst>
                    <a:ext uri="{9D8B030D-6E8A-4147-A177-3AD203B41FA5}">
                      <a16:colId xmlns:a16="http://schemas.microsoft.com/office/drawing/2014/main" val="245864960"/>
                    </a:ext>
                  </a:extLst>
                </a:gridCol>
                <a:gridCol w="601741">
                  <a:extLst>
                    <a:ext uri="{9D8B030D-6E8A-4147-A177-3AD203B41FA5}">
                      <a16:colId xmlns:a16="http://schemas.microsoft.com/office/drawing/2014/main" val="337171266"/>
                    </a:ext>
                  </a:extLst>
                </a:gridCol>
                <a:gridCol w="601741">
                  <a:extLst>
                    <a:ext uri="{9D8B030D-6E8A-4147-A177-3AD203B41FA5}">
                      <a16:colId xmlns:a16="http://schemas.microsoft.com/office/drawing/2014/main" val="3425205528"/>
                    </a:ext>
                  </a:extLst>
                </a:gridCol>
                <a:gridCol w="601741">
                  <a:extLst>
                    <a:ext uri="{9D8B030D-6E8A-4147-A177-3AD203B41FA5}">
                      <a16:colId xmlns:a16="http://schemas.microsoft.com/office/drawing/2014/main" val="531258114"/>
                    </a:ext>
                  </a:extLst>
                </a:gridCol>
                <a:gridCol w="601741">
                  <a:extLst>
                    <a:ext uri="{9D8B030D-6E8A-4147-A177-3AD203B41FA5}">
                      <a16:colId xmlns:a16="http://schemas.microsoft.com/office/drawing/2014/main" val="3883516123"/>
                    </a:ext>
                  </a:extLst>
                </a:gridCol>
                <a:gridCol w="601741">
                  <a:extLst>
                    <a:ext uri="{9D8B030D-6E8A-4147-A177-3AD203B41FA5}">
                      <a16:colId xmlns:a16="http://schemas.microsoft.com/office/drawing/2014/main" val="520538903"/>
                    </a:ext>
                  </a:extLst>
                </a:gridCol>
                <a:gridCol w="601741">
                  <a:extLst>
                    <a:ext uri="{9D8B030D-6E8A-4147-A177-3AD203B41FA5}">
                      <a16:colId xmlns:a16="http://schemas.microsoft.com/office/drawing/2014/main" val="3584389145"/>
                    </a:ext>
                  </a:extLst>
                </a:gridCol>
                <a:gridCol w="601741">
                  <a:extLst>
                    <a:ext uri="{9D8B030D-6E8A-4147-A177-3AD203B41FA5}">
                      <a16:colId xmlns:a16="http://schemas.microsoft.com/office/drawing/2014/main" val="4136433243"/>
                    </a:ext>
                  </a:extLst>
                </a:gridCol>
                <a:gridCol w="601741">
                  <a:extLst>
                    <a:ext uri="{9D8B030D-6E8A-4147-A177-3AD203B41FA5}">
                      <a16:colId xmlns:a16="http://schemas.microsoft.com/office/drawing/2014/main" val="605237573"/>
                    </a:ext>
                  </a:extLst>
                </a:gridCol>
                <a:gridCol w="601741">
                  <a:extLst>
                    <a:ext uri="{9D8B030D-6E8A-4147-A177-3AD203B41FA5}">
                      <a16:colId xmlns:a16="http://schemas.microsoft.com/office/drawing/2014/main" val="1530699914"/>
                    </a:ext>
                  </a:extLst>
                </a:gridCol>
                <a:gridCol w="601741">
                  <a:extLst>
                    <a:ext uri="{9D8B030D-6E8A-4147-A177-3AD203B41FA5}">
                      <a16:colId xmlns:a16="http://schemas.microsoft.com/office/drawing/2014/main" val="4192143729"/>
                    </a:ext>
                  </a:extLst>
                </a:gridCol>
                <a:gridCol w="601741">
                  <a:extLst>
                    <a:ext uri="{9D8B030D-6E8A-4147-A177-3AD203B41FA5}">
                      <a16:colId xmlns:a16="http://schemas.microsoft.com/office/drawing/2014/main" val="2403913280"/>
                    </a:ext>
                  </a:extLst>
                </a:gridCol>
                <a:gridCol w="601741">
                  <a:extLst>
                    <a:ext uri="{9D8B030D-6E8A-4147-A177-3AD203B41FA5}">
                      <a16:colId xmlns:a16="http://schemas.microsoft.com/office/drawing/2014/main" val="1064775467"/>
                    </a:ext>
                  </a:extLst>
                </a:gridCol>
                <a:gridCol w="601741">
                  <a:extLst>
                    <a:ext uri="{9D8B030D-6E8A-4147-A177-3AD203B41FA5}">
                      <a16:colId xmlns:a16="http://schemas.microsoft.com/office/drawing/2014/main" val="2363600285"/>
                    </a:ext>
                  </a:extLst>
                </a:gridCol>
              </a:tblGrid>
              <a:tr h="500774">
                <a:tc>
                  <a:txBody>
                    <a:bodyPr/>
                    <a:lstStyle/>
                    <a:p>
                      <a:pPr algn="l" fontAlgn="ctr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219" marR="5219" marT="5219" marB="0" anchor="ctr">
                    <a:lnL>
                      <a:noFill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219" marR="5219" marT="5219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TOTAL</a:t>
                      </a:r>
                    </a:p>
                  </a:txBody>
                  <a:tcPr marL="18288" marR="18288" marT="18288" marB="18288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EARLY MORNING BITE</a:t>
                      </a:r>
                    </a:p>
                  </a:txBody>
                  <a:tcPr marL="18288" marR="18288" marT="18288" marB="18288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BREAKFAST FOR ONE</a:t>
                      </a:r>
                    </a:p>
                  </a:txBody>
                  <a:tcPr marL="18288" marR="18288" marT="18288" marB="18288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FAMILY BREAKFAST</a:t>
                      </a:r>
                    </a:p>
                  </a:txBody>
                  <a:tcPr marL="18288" marR="18288" marT="18288" marB="18288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BREAKFAST @ WORK / SCHOOL</a:t>
                      </a:r>
                    </a:p>
                  </a:txBody>
                  <a:tcPr marL="18288" marR="18288" marT="18288" marB="18288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MID MORNING SNACK</a:t>
                      </a:r>
                    </a:p>
                  </a:txBody>
                  <a:tcPr marL="18288" marR="18288" marT="18288" marB="18288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LUNCH</a:t>
                      </a:r>
                    </a:p>
                  </a:txBody>
                  <a:tcPr marL="18288" marR="18288" marT="18288" marB="18288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LUNCH ALTER-NATIVE</a:t>
                      </a:r>
                    </a:p>
                  </a:txBody>
                  <a:tcPr marL="18288" marR="18288" marT="18288" marB="18288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AFTERNOON SNACK</a:t>
                      </a:r>
                    </a:p>
                  </a:txBody>
                  <a:tcPr marL="18288" marR="18288" marT="18288" marB="18288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AFTER WORK / SCHOOL BITE</a:t>
                      </a:r>
                    </a:p>
                  </a:txBody>
                  <a:tcPr marL="18288" marR="18288" marT="18288" marB="18288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DINNER</a:t>
                      </a:r>
                    </a:p>
                  </a:txBody>
                  <a:tcPr marL="18288" marR="18288" marT="18288" marB="18288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DINNER ALTER-NATIVE</a:t>
                      </a:r>
                    </a:p>
                  </a:txBody>
                  <a:tcPr marL="18288" marR="18288" marT="18288" marB="18288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EVENING ME</a:t>
                      </a:r>
                    </a:p>
                  </a:txBody>
                  <a:tcPr marL="18288" marR="18288" marT="18288" marB="18288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EVENING WE</a:t>
                      </a:r>
                    </a:p>
                  </a:txBody>
                  <a:tcPr marL="18288" marR="18288" marT="18288" marB="18288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BEDTIME / LATE NIGHT SNACK</a:t>
                      </a:r>
                    </a:p>
                  </a:txBody>
                  <a:tcPr marL="18288" marR="18288" marT="18288" marB="18288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2615319"/>
                  </a:ext>
                </a:extLst>
              </a:tr>
              <a:tr h="309413">
                <a:tc>
                  <a:txBody>
                    <a:bodyPr/>
                    <a:lstStyle/>
                    <a:p>
                      <a:pPr algn="ctr" fontAlgn="ctr"/>
                      <a:endParaRPr lang="en-US" sz="800" b="0" i="0" u="none" strike="noStrike" dirty="0">
                        <a:solidFill>
                          <a:schemeClr val="accent1"/>
                        </a:solidFill>
                        <a:effectLst/>
                        <a:latin typeface="+mn-lt"/>
                      </a:endParaRPr>
                    </a:p>
                  </a:txBody>
                  <a:tcPr marL="5219" marR="5219" marT="5219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endParaRPr lang="en-US" sz="800" b="0" i="1" u="none" strike="noStrike" dirty="0">
                        <a:solidFill>
                          <a:srgbClr val="7F7F7F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800" b="0" i="1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Arial" panose="020B0604020202020204" pitchFamily="34" charset="0"/>
                        </a:rPr>
                        <a:t>3795 </a:t>
                      </a:r>
                    </a:p>
                    <a:p>
                      <a:pPr marL="0" algn="ctr" defTabSz="914400" rtl="0" eaLnBrk="1" fontAlgn="ctr" latinLnBrk="0" hangingPunct="1"/>
                      <a:r>
                        <a:rPr lang="en-US" sz="800" b="0" i="1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Arial" panose="020B0604020202020204" pitchFamily="34" charset="0"/>
                        </a:rPr>
                        <a:t>[5927]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800" b="0" i="1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Arial" panose="020B0604020202020204" pitchFamily="34" charset="0"/>
                        </a:rPr>
                        <a:t>53 </a:t>
                      </a:r>
                    </a:p>
                    <a:p>
                      <a:pPr marL="0" algn="ctr" defTabSz="914400" rtl="0" eaLnBrk="1" fontAlgn="ctr" latinLnBrk="0" hangingPunct="1"/>
                      <a:r>
                        <a:rPr lang="en-US" sz="800" b="0" i="1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Arial" panose="020B0604020202020204" pitchFamily="34" charset="0"/>
                        </a:rPr>
                        <a:t>[83]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800" b="0" i="1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Arial" panose="020B0604020202020204" pitchFamily="34" charset="0"/>
                        </a:rPr>
                        <a:t>70 </a:t>
                      </a:r>
                    </a:p>
                    <a:p>
                      <a:pPr marL="0" algn="ctr" defTabSz="914400" rtl="0" eaLnBrk="1" fontAlgn="ctr" latinLnBrk="0" hangingPunct="1"/>
                      <a:r>
                        <a:rPr lang="en-US" sz="800" b="0" i="1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Arial" panose="020B0604020202020204" pitchFamily="34" charset="0"/>
                        </a:rPr>
                        <a:t>[109]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800" b="0" i="1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Arial" panose="020B0604020202020204" pitchFamily="34" charset="0"/>
                        </a:rPr>
                        <a:t>683</a:t>
                      </a:r>
                      <a:r>
                        <a:rPr lang="en-US" sz="800" b="0" i="1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</a:p>
                    <a:p>
                      <a:pPr marL="0" algn="ctr" defTabSz="914400" rtl="0" eaLnBrk="1" fontAlgn="ctr" latinLnBrk="0" hangingPunct="1"/>
                      <a:r>
                        <a:rPr lang="en-US" sz="800" b="0" i="1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Arial" panose="020B0604020202020204" pitchFamily="34" charset="0"/>
                        </a:rPr>
                        <a:t>[1067]</a:t>
                      </a:r>
                      <a:endParaRPr lang="en-US" sz="800" b="0" i="1" u="none" strike="noStrike" kern="1200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800" b="0" i="1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Arial" panose="020B0604020202020204" pitchFamily="34" charset="0"/>
                        </a:rPr>
                        <a:t>37 </a:t>
                      </a:r>
                    </a:p>
                    <a:p>
                      <a:pPr marL="0" algn="ctr" defTabSz="914400" rtl="0" eaLnBrk="1" fontAlgn="ctr" latinLnBrk="0" hangingPunct="1"/>
                      <a:r>
                        <a:rPr lang="en-US" sz="800" b="0" i="1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Arial" panose="020B0604020202020204" pitchFamily="34" charset="0"/>
                        </a:rPr>
                        <a:t>[58]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800" b="0" i="1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Arial" panose="020B0604020202020204" pitchFamily="34" charset="0"/>
                        </a:rPr>
                        <a:t>225 </a:t>
                      </a:r>
                    </a:p>
                    <a:p>
                      <a:pPr marL="0" algn="ctr" defTabSz="914400" rtl="0" eaLnBrk="1" fontAlgn="ctr" latinLnBrk="0" hangingPunct="1"/>
                      <a:r>
                        <a:rPr lang="en-US" sz="800" b="0" i="1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Arial" panose="020B0604020202020204" pitchFamily="34" charset="0"/>
                        </a:rPr>
                        <a:t>[351]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800" b="0" i="1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Arial" panose="020B0604020202020204" pitchFamily="34" charset="0"/>
                        </a:rPr>
                        <a:t>662 </a:t>
                      </a:r>
                    </a:p>
                    <a:p>
                      <a:pPr marL="0" algn="ctr" defTabSz="914400" rtl="0" eaLnBrk="1" fontAlgn="ctr" latinLnBrk="0" hangingPunct="1"/>
                      <a:r>
                        <a:rPr lang="en-US" sz="800" b="0" i="1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Arial" panose="020B0604020202020204" pitchFamily="34" charset="0"/>
                        </a:rPr>
                        <a:t>[1034]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800" b="0" i="1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Arial" panose="020B0604020202020204" pitchFamily="34" charset="0"/>
                        </a:rPr>
                        <a:t>110</a:t>
                      </a:r>
                      <a:r>
                        <a:rPr lang="en-US" sz="800" b="0" i="1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</a:p>
                    <a:p>
                      <a:pPr marL="0" algn="ctr" defTabSz="914400" rtl="0" eaLnBrk="1" fontAlgn="ctr" latinLnBrk="0" hangingPunct="1"/>
                      <a:r>
                        <a:rPr lang="en-US" sz="800" b="0" i="1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Arial" panose="020B0604020202020204" pitchFamily="34" charset="0"/>
                        </a:rPr>
                        <a:t>[172]</a:t>
                      </a:r>
                      <a:endParaRPr lang="en-US" sz="800" b="0" i="1" u="none" strike="noStrike" kern="1200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800" b="0" i="1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Arial" panose="020B0604020202020204" pitchFamily="34" charset="0"/>
                        </a:rPr>
                        <a:t>376 </a:t>
                      </a:r>
                    </a:p>
                    <a:p>
                      <a:pPr marL="0" algn="ctr" defTabSz="914400" rtl="0" eaLnBrk="1" fontAlgn="ctr" latinLnBrk="0" hangingPunct="1"/>
                      <a:r>
                        <a:rPr lang="en-US" sz="800" b="0" i="1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Arial" panose="020B0604020202020204" pitchFamily="34" charset="0"/>
                        </a:rPr>
                        <a:t>[587]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800" b="0" i="1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Arial" panose="020B0604020202020204" pitchFamily="34" charset="0"/>
                        </a:rPr>
                        <a:t>322 </a:t>
                      </a:r>
                    </a:p>
                    <a:p>
                      <a:pPr marL="0" algn="ctr" defTabSz="914400" rtl="0" eaLnBrk="1" fontAlgn="ctr" latinLnBrk="0" hangingPunct="1"/>
                      <a:r>
                        <a:rPr lang="en-US" sz="800" b="0" i="1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Arial" panose="020B0604020202020204" pitchFamily="34" charset="0"/>
                        </a:rPr>
                        <a:t>[503]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800" b="0" i="1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Arial" panose="020B0604020202020204" pitchFamily="34" charset="0"/>
                        </a:rPr>
                        <a:t>715 </a:t>
                      </a:r>
                    </a:p>
                    <a:p>
                      <a:pPr marL="0" algn="ctr" defTabSz="914400" rtl="0" eaLnBrk="1" fontAlgn="ctr" latinLnBrk="0" hangingPunct="1"/>
                      <a:r>
                        <a:rPr lang="en-US" sz="800" b="0" i="1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Arial" panose="020B0604020202020204" pitchFamily="34" charset="0"/>
                        </a:rPr>
                        <a:t>[1117]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800" b="0" i="1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Arial" panose="020B0604020202020204" pitchFamily="34" charset="0"/>
                        </a:rPr>
                        <a:t>50 </a:t>
                      </a:r>
                    </a:p>
                    <a:p>
                      <a:pPr marL="0" algn="ctr" defTabSz="914400" rtl="0" eaLnBrk="1" fontAlgn="ctr" latinLnBrk="0" hangingPunct="1"/>
                      <a:r>
                        <a:rPr lang="en-US" sz="800" b="0" i="1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Arial" panose="020B0604020202020204" pitchFamily="34" charset="0"/>
                        </a:rPr>
                        <a:t>[78]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800" b="0" i="1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Arial" panose="020B0604020202020204" pitchFamily="34" charset="0"/>
                        </a:rPr>
                        <a:t>40 </a:t>
                      </a:r>
                    </a:p>
                    <a:p>
                      <a:pPr marL="0" algn="ctr" defTabSz="914400" rtl="0" eaLnBrk="1" fontAlgn="ctr" latinLnBrk="0" hangingPunct="1"/>
                      <a:r>
                        <a:rPr lang="en-US" sz="800" b="0" i="1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Arial" panose="020B0604020202020204" pitchFamily="34" charset="0"/>
                        </a:rPr>
                        <a:t>[62]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800" b="0" i="1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Arial" panose="020B0604020202020204" pitchFamily="34" charset="0"/>
                        </a:rPr>
                        <a:t>246 </a:t>
                      </a:r>
                    </a:p>
                    <a:p>
                      <a:pPr marL="0" algn="ctr" defTabSz="914400" rtl="0" eaLnBrk="1" fontAlgn="ctr" latinLnBrk="0" hangingPunct="1"/>
                      <a:r>
                        <a:rPr lang="en-US" sz="800" b="0" i="1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Arial" panose="020B0604020202020204" pitchFamily="34" charset="0"/>
                        </a:rPr>
                        <a:t>[384]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800" b="0" i="1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Arial" panose="020B0604020202020204" pitchFamily="34" charset="0"/>
                        </a:rPr>
                        <a:t>206</a:t>
                      </a:r>
                    </a:p>
                    <a:p>
                      <a:pPr marL="0" algn="ctr" defTabSz="914400" rtl="0" eaLnBrk="1" fontAlgn="ctr" latinLnBrk="0" hangingPunct="1"/>
                      <a:r>
                        <a:rPr lang="en-US" sz="800" b="0" i="1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Arial" panose="020B0604020202020204" pitchFamily="34" charset="0"/>
                        </a:rPr>
                        <a:t>[322]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8796221"/>
                  </a:ext>
                </a:extLst>
              </a:tr>
              <a:tr h="252028">
                <a:tc rowSpan="2">
                  <a:txBody>
                    <a:bodyPr/>
                    <a:lstStyle/>
                    <a:p>
                      <a:pPr algn="ctr" fontAlgn="ctr"/>
                      <a:endParaRPr lang="en-US" sz="1000" b="1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 fontAlgn="ctr"/>
                      <a:r>
                        <a:rPr lang="en-US" sz="1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Medium" panose="020B0603020102020204" pitchFamily="34" charset="0"/>
                          <a:ea typeface="+mn-ea"/>
                          <a:cs typeface="+mn-cs"/>
                        </a:rPr>
                        <a:t>Where</a:t>
                      </a:r>
                    </a:p>
                  </a:txBody>
                  <a:tcPr marL="0" marR="5219" marT="5219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Home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75%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C91717"/>
                          </a:solidFill>
                          <a:effectLst/>
                          <a:latin typeface="Franklin Gothic Book" panose="020B0503020102020204" pitchFamily="34" charset="0"/>
                        </a:rPr>
                        <a:t>55%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308219"/>
                          </a:solidFill>
                          <a:effectLst/>
                          <a:latin typeface="Franklin Gothic Book" panose="020B0503020102020204" pitchFamily="34" charset="0"/>
                        </a:rPr>
                        <a:t>99%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308219"/>
                          </a:solidFill>
                          <a:effectLst/>
                          <a:latin typeface="Franklin Gothic Book" panose="020B0503020102020204" pitchFamily="34" charset="0"/>
                        </a:rPr>
                        <a:t>92%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C91717"/>
                          </a:solidFill>
                          <a:effectLst/>
                          <a:latin typeface="Franklin Gothic Book" panose="020B0503020102020204" pitchFamily="34" charset="0"/>
                        </a:rPr>
                        <a:t>0%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C91717"/>
                          </a:solidFill>
                          <a:effectLst/>
                          <a:latin typeface="Franklin Gothic Book" panose="020B0503020102020204" pitchFamily="34" charset="0"/>
                        </a:rPr>
                        <a:t>52%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C91717"/>
                          </a:solidFill>
                          <a:effectLst/>
                          <a:latin typeface="Franklin Gothic Book" panose="020B0503020102020204" pitchFamily="34" charset="0"/>
                        </a:rPr>
                        <a:t>40%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C91717"/>
                          </a:solidFill>
                          <a:effectLst/>
                          <a:latin typeface="Franklin Gothic Book" panose="020B0503020102020204" pitchFamily="34" charset="0"/>
                        </a:rPr>
                        <a:t>50%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74%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308219"/>
                          </a:solidFill>
                          <a:effectLst/>
                          <a:latin typeface="Franklin Gothic Book" panose="020B0503020102020204" pitchFamily="34" charset="0"/>
                        </a:rPr>
                        <a:t>84%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308219"/>
                          </a:solidFill>
                          <a:effectLst/>
                          <a:latin typeface="Franklin Gothic Book" panose="020B0503020102020204" pitchFamily="34" charset="0"/>
                        </a:rPr>
                        <a:t>90%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C91717"/>
                          </a:solidFill>
                          <a:effectLst/>
                          <a:latin typeface="Franklin Gothic Book" panose="020B0503020102020204" pitchFamily="34" charset="0"/>
                        </a:rPr>
                        <a:t>56%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308219"/>
                          </a:solidFill>
                          <a:effectLst/>
                          <a:latin typeface="Franklin Gothic Book" panose="020B0503020102020204" pitchFamily="34" charset="0"/>
                        </a:rPr>
                        <a:t>98%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308219"/>
                          </a:solidFill>
                          <a:effectLst/>
                          <a:latin typeface="Franklin Gothic Book" panose="020B0503020102020204" pitchFamily="34" charset="0"/>
                        </a:rPr>
                        <a:t>89%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308219"/>
                          </a:solidFill>
                          <a:effectLst/>
                          <a:latin typeface="Franklin Gothic Book" panose="020B0503020102020204" pitchFamily="34" charset="0"/>
                        </a:rPr>
                        <a:t>96%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0042709"/>
                  </a:ext>
                </a:extLst>
              </a:tr>
              <a:tr h="25202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Out of </a:t>
                      </a:r>
                      <a:r>
                        <a:rPr lang="en-US" sz="9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Home</a:t>
                      </a:r>
                      <a:endParaRPr 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25%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308219"/>
                          </a:solidFill>
                          <a:effectLst/>
                          <a:latin typeface="Franklin Gothic Book" panose="020B0503020102020204" pitchFamily="34" charset="0"/>
                        </a:rPr>
                        <a:t>45%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C91717"/>
                          </a:solidFill>
                          <a:effectLst/>
                          <a:latin typeface="Franklin Gothic Book" panose="020B0503020102020204" pitchFamily="34" charset="0"/>
                        </a:rPr>
                        <a:t>1%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C91717"/>
                          </a:solidFill>
                          <a:effectLst/>
                          <a:latin typeface="Franklin Gothic Book" panose="020B0503020102020204" pitchFamily="34" charset="0"/>
                        </a:rPr>
                        <a:t>8%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308219"/>
                          </a:solidFill>
                          <a:effectLst/>
                          <a:latin typeface="Franklin Gothic Book" panose="020B0503020102020204" pitchFamily="34" charset="0"/>
                        </a:rPr>
                        <a:t>100%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308219"/>
                          </a:solidFill>
                          <a:effectLst/>
                          <a:latin typeface="Franklin Gothic Book" panose="020B0503020102020204" pitchFamily="34" charset="0"/>
                        </a:rPr>
                        <a:t>48%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308219"/>
                          </a:solidFill>
                          <a:effectLst/>
                          <a:latin typeface="Franklin Gothic Book" panose="020B0503020102020204" pitchFamily="34" charset="0"/>
                        </a:rPr>
                        <a:t>60%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308219"/>
                          </a:solidFill>
                          <a:effectLst/>
                          <a:latin typeface="Franklin Gothic Book" panose="020B0503020102020204" pitchFamily="34" charset="0"/>
                        </a:rPr>
                        <a:t>50%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26%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C91717"/>
                          </a:solidFill>
                          <a:effectLst/>
                          <a:latin typeface="Franklin Gothic Book" panose="020B0503020102020204" pitchFamily="34" charset="0"/>
                        </a:rPr>
                        <a:t>16%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C91717"/>
                          </a:solidFill>
                          <a:effectLst/>
                          <a:latin typeface="Franklin Gothic Book" panose="020B0503020102020204" pitchFamily="34" charset="0"/>
                        </a:rPr>
                        <a:t>10%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308219"/>
                          </a:solidFill>
                          <a:effectLst/>
                          <a:latin typeface="Franklin Gothic Book" panose="020B0503020102020204" pitchFamily="34" charset="0"/>
                        </a:rPr>
                        <a:t>44%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C91717"/>
                          </a:solidFill>
                          <a:effectLst/>
                          <a:latin typeface="Franklin Gothic Book" panose="020B0503020102020204" pitchFamily="34" charset="0"/>
                        </a:rPr>
                        <a:t>3%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C91717"/>
                          </a:solidFill>
                          <a:effectLst/>
                          <a:latin typeface="Franklin Gothic Book" panose="020B0503020102020204" pitchFamily="34" charset="0"/>
                        </a:rPr>
                        <a:t>11%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C91717"/>
                          </a:solidFill>
                          <a:effectLst/>
                          <a:latin typeface="Franklin Gothic Book" panose="020B0503020102020204" pitchFamily="34" charset="0"/>
                        </a:rPr>
                        <a:t>4%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659723"/>
                  </a:ext>
                </a:extLst>
              </a:tr>
              <a:tr h="252028">
                <a:tc rowSpan="5">
                  <a:txBody>
                    <a:bodyPr/>
                    <a:lstStyle/>
                    <a:p>
                      <a:pPr algn="ctr" fontAlgn="ctr"/>
                      <a:endParaRPr lang="en-US" sz="1000" b="0" i="0" u="none" strike="noStrike" kern="1200" dirty="0">
                        <a:solidFill>
                          <a:schemeClr val="tx1"/>
                        </a:solidFill>
                        <a:effectLst/>
                        <a:latin typeface="Franklin Gothic Medium" panose="020B0603020102020204" pitchFamily="34" charset="0"/>
                        <a:ea typeface="+mn-ea"/>
                        <a:cs typeface="+mn-cs"/>
                      </a:endParaRPr>
                    </a:p>
                    <a:p>
                      <a:pPr algn="ctr" fontAlgn="ctr"/>
                      <a:endParaRPr lang="en-US" sz="1000" b="0" i="0" u="none" strike="noStrike" kern="1200" dirty="0">
                        <a:solidFill>
                          <a:schemeClr val="tx1"/>
                        </a:solidFill>
                        <a:effectLst/>
                        <a:latin typeface="Franklin Gothic Medium" panose="020B0603020102020204" pitchFamily="34" charset="0"/>
                        <a:ea typeface="+mn-ea"/>
                        <a:cs typeface="+mn-cs"/>
                      </a:endParaRPr>
                    </a:p>
                    <a:p>
                      <a:pPr marL="0" algn="ctr" defTabSz="914400" rtl="0" eaLnBrk="1" fontAlgn="ctr" latinLnBrk="0" hangingPunct="1"/>
                      <a:r>
                        <a:rPr lang="en-US" sz="1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Medium" panose="020B0603020102020204" pitchFamily="34" charset="0"/>
                          <a:ea typeface="+mn-ea"/>
                          <a:cs typeface="+mn-cs"/>
                        </a:rPr>
                        <a:t>Channel</a:t>
                      </a:r>
                    </a:p>
                  </a:txBody>
                  <a:tcPr marL="0" marR="5219" marT="5219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Grocery/Supermarket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62%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308219"/>
                          </a:solidFill>
                          <a:effectLst/>
                          <a:latin typeface="Franklin Gothic Book" panose="020B0503020102020204" pitchFamily="34" charset="0"/>
                        </a:rPr>
                        <a:t>73%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308219"/>
                          </a:solidFill>
                          <a:effectLst/>
                          <a:latin typeface="Franklin Gothic Book" panose="020B0503020102020204" pitchFamily="34" charset="0"/>
                        </a:rPr>
                        <a:t>67%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62%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60%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kern="1200" dirty="0">
                          <a:solidFill>
                            <a:srgbClr val="C91717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53%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64%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kern="1200" dirty="0">
                          <a:solidFill>
                            <a:srgbClr val="C91717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57%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63%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C91717"/>
                          </a:solidFill>
                          <a:effectLst/>
                          <a:latin typeface="Franklin Gothic Book" panose="020B0503020102020204" pitchFamily="34" charset="0"/>
                        </a:rPr>
                        <a:t>48%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308219"/>
                          </a:solidFill>
                          <a:effectLst/>
                          <a:latin typeface="Franklin Gothic Book" panose="020B0503020102020204" pitchFamily="34" charset="0"/>
                        </a:rPr>
                        <a:t>77%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9662884"/>
                  </a:ext>
                </a:extLst>
              </a:tr>
              <a:tr h="25202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Mass Merchandise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8%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>
                              <a:lumMod val="50000"/>
                            </a:prstClr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308219"/>
                          </a:solidFill>
                          <a:effectLst/>
                          <a:latin typeface="Franklin Gothic Book" panose="020B0503020102020204" pitchFamily="34" charset="0"/>
                        </a:rPr>
                        <a:t>15%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7%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>
                              <a:lumMod val="50000"/>
                            </a:prstClr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C91717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0%</a:t>
                      </a:r>
                      <a:endParaRPr lang="en-US" sz="900" b="0" i="0" u="none" strike="noStrike" dirty="0">
                        <a:solidFill>
                          <a:srgbClr val="C91717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8%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5%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6%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9%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11%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>
                              <a:lumMod val="50000"/>
                            </a:prstClr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5%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>
                              <a:lumMod val="50000"/>
                            </a:prstClr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308219"/>
                          </a:solidFill>
                          <a:effectLst/>
                          <a:latin typeface="Franklin Gothic Book" panose="020B0503020102020204" pitchFamily="34" charset="0"/>
                        </a:rPr>
                        <a:t>13%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7982486"/>
                  </a:ext>
                </a:extLst>
              </a:tr>
              <a:tr h="25202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Food Service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4%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>
                              <a:lumMod val="50000"/>
                            </a:prstClr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0%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1%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>
                              <a:lumMod val="50000"/>
                            </a:prstClr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0%</a:t>
                      </a:r>
                      <a:endParaRPr lang="en-US" sz="900" b="0" i="0" u="none" strike="noStrike" dirty="0">
                        <a:solidFill>
                          <a:srgbClr val="595959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3%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9%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2%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1%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9%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>
                              <a:lumMod val="50000"/>
                            </a:prstClr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308219"/>
                          </a:solidFill>
                          <a:effectLst/>
                          <a:latin typeface="Franklin Gothic Book" panose="020B0503020102020204" pitchFamily="34" charset="0"/>
                        </a:rPr>
                        <a:t>24%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>
                              <a:lumMod val="50000"/>
                            </a:prstClr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0%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9930702"/>
                  </a:ext>
                </a:extLst>
              </a:tr>
              <a:tr h="25202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Club/Warehouse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4%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>
                              <a:lumMod val="50000"/>
                            </a:prstClr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0%</a:t>
                      </a:r>
                      <a:endParaRPr lang="en-US" sz="900" b="0" i="0" u="none" strike="noStrike" dirty="0">
                        <a:solidFill>
                          <a:srgbClr val="595959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6%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>
                              <a:lumMod val="50000"/>
                            </a:prstClr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308219"/>
                          </a:solidFill>
                          <a:effectLst/>
                          <a:latin typeface="Franklin Gothic Book" panose="020B0503020102020204" pitchFamily="34" charset="0"/>
                        </a:rPr>
                        <a:t>11%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3%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3%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4%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3%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4%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>
                              <a:lumMod val="50000"/>
                            </a:prstClr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5%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>
                              <a:lumMod val="50000"/>
                            </a:prstClr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2%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6008960"/>
                  </a:ext>
                </a:extLst>
              </a:tr>
              <a:tr h="25202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School/Work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2%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>
                              <a:lumMod val="50000"/>
                            </a:prstClr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0%</a:t>
                      </a:r>
                      <a:endParaRPr lang="en-US" sz="900" b="0" i="0" u="none" strike="noStrike" dirty="0">
                        <a:solidFill>
                          <a:srgbClr val="595959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1%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>
                              <a:lumMod val="50000"/>
                            </a:prstClr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0%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308219"/>
                          </a:solidFill>
                          <a:effectLst/>
                          <a:latin typeface="Franklin Gothic Book" panose="020B0503020102020204" pitchFamily="34" charset="0"/>
                        </a:rPr>
                        <a:t>8%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0%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1%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0%</a:t>
                      </a:r>
                      <a:endParaRPr lang="en-US" sz="900" b="0" i="0" u="none" strike="noStrike" dirty="0">
                        <a:solidFill>
                          <a:srgbClr val="595959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0%</a:t>
                      </a:r>
                      <a:endParaRPr lang="en-US" sz="900" b="0" i="0" u="none" strike="noStrike" dirty="0">
                        <a:solidFill>
                          <a:srgbClr val="595959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>
                              <a:lumMod val="50000"/>
                            </a:prstClr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0%</a:t>
                      </a:r>
                      <a:endParaRPr lang="en-US" sz="900" b="0" i="0" u="none" strike="noStrike" dirty="0">
                        <a:solidFill>
                          <a:srgbClr val="595959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>
                              <a:lumMod val="50000"/>
                            </a:prstClr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0%</a:t>
                      </a:r>
                      <a:endParaRPr lang="en-US" sz="900" b="0" i="0" u="none" strike="noStrike" dirty="0">
                        <a:solidFill>
                          <a:srgbClr val="595959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7370601"/>
                  </a:ext>
                </a:extLst>
              </a:tr>
              <a:tr h="252028">
                <a:tc rowSpan="5">
                  <a:txBody>
                    <a:bodyPr/>
                    <a:lstStyle/>
                    <a:p>
                      <a:pPr algn="ctr" fontAlgn="ctr"/>
                      <a:endParaRPr lang="en-US" sz="1000" b="0" i="0" u="none" strike="noStrike" kern="1200" dirty="0">
                        <a:solidFill>
                          <a:schemeClr val="tx1"/>
                        </a:solidFill>
                        <a:effectLst/>
                        <a:latin typeface="Franklin Gothic Medium" panose="020B0603020102020204" pitchFamily="34" charset="0"/>
                        <a:ea typeface="+mn-ea"/>
                        <a:cs typeface="+mn-cs"/>
                      </a:endParaRPr>
                    </a:p>
                    <a:p>
                      <a:pPr algn="ctr" fontAlgn="ctr"/>
                      <a:endParaRPr lang="en-US" sz="1000" b="0" i="0" u="none" strike="noStrike" kern="1200" dirty="0">
                        <a:solidFill>
                          <a:schemeClr val="tx1"/>
                        </a:solidFill>
                        <a:effectLst/>
                        <a:latin typeface="Franklin Gothic Medium" panose="020B0603020102020204" pitchFamily="34" charset="0"/>
                        <a:ea typeface="+mn-ea"/>
                        <a:cs typeface="+mn-cs"/>
                      </a:endParaRPr>
                    </a:p>
                    <a:p>
                      <a:pPr marL="0" algn="ctr" defTabSz="914400" rtl="0" eaLnBrk="1" fontAlgn="ctr" latinLnBrk="0" hangingPunct="1"/>
                      <a:r>
                        <a:rPr lang="en-US" sz="1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Medium" panose="020B0603020102020204" pitchFamily="34" charset="0"/>
                          <a:ea typeface="+mn-ea"/>
                          <a:cs typeface="+mn-cs"/>
                        </a:rPr>
                        <a:t>Who</a:t>
                      </a:r>
                    </a:p>
                  </a:txBody>
                  <a:tcPr marL="0" marR="5219" marT="5219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Age 4-6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35%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308219"/>
                          </a:solidFill>
                          <a:effectLst/>
                          <a:latin typeface="Franklin Gothic Book" panose="020B0503020102020204" pitchFamily="34" charset="0"/>
                        </a:rPr>
                        <a:t>49%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308219"/>
                          </a:solidFill>
                          <a:effectLst/>
                          <a:latin typeface="Franklin Gothic Book" panose="020B0503020102020204" pitchFamily="34" charset="0"/>
                        </a:rPr>
                        <a:t>43%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30%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30%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308219"/>
                          </a:solidFill>
                          <a:effectLst/>
                          <a:latin typeface="Franklin Gothic Book" panose="020B0503020102020204" pitchFamily="34" charset="0"/>
                        </a:rPr>
                        <a:t>47%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32%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35%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308219"/>
                          </a:solidFill>
                          <a:effectLst/>
                          <a:latin typeface="Franklin Gothic Book" panose="020B0503020102020204" pitchFamily="34" charset="0"/>
                        </a:rPr>
                        <a:t>48%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C91717"/>
                          </a:solidFill>
                          <a:effectLst/>
                          <a:latin typeface="Franklin Gothic Book" panose="020B0503020102020204" pitchFamily="34" charset="0"/>
                        </a:rPr>
                        <a:t>25%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32%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308219"/>
                          </a:solidFill>
                          <a:effectLst/>
                          <a:latin typeface="Franklin Gothic Book" panose="020B0503020102020204" pitchFamily="34" charset="0"/>
                        </a:rPr>
                        <a:t>42%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C91717"/>
                          </a:solidFill>
                          <a:effectLst/>
                          <a:latin typeface="Franklin Gothic Book" panose="020B0503020102020204" pitchFamily="34" charset="0"/>
                        </a:rPr>
                        <a:t>20%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31%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308219"/>
                          </a:solidFill>
                          <a:effectLst/>
                          <a:latin typeface="Franklin Gothic Book" panose="020B0503020102020204" pitchFamily="34" charset="0"/>
                        </a:rPr>
                        <a:t>42%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4700206"/>
                  </a:ext>
                </a:extLst>
              </a:tr>
              <a:tr h="25202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Age 7-9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32%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28%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C91717"/>
                          </a:solidFill>
                          <a:effectLst/>
                          <a:latin typeface="Franklin Gothic Book" panose="020B0503020102020204" pitchFamily="34" charset="0"/>
                        </a:rPr>
                        <a:t>20%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35%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35%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30%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33%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30%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27%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34%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35%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36%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35%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31%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31%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7132139"/>
                  </a:ext>
                </a:extLst>
              </a:tr>
              <a:tr h="25202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Age 10-12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33%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C91717"/>
                          </a:solidFill>
                          <a:effectLst/>
                          <a:latin typeface="Franklin Gothic Book" panose="020B0503020102020204" pitchFamily="34" charset="0"/>
                        </a:rPr>
                        <a:t>23%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37%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34%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35%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23%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35%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35%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C91717"/>
                          </a:solidFill>
                          <a:effectLst/>
                          <a:latin typeface="Franklin Gothic Book" panose="020B0503020102020204" pitchFamily="34" charset="0"/>
                        </a:rPr>
                        <a:t>24%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308219"/>
                          </a:solidFill>
                          <a:effectLst/>
                          <a:latin typeface="Franklin Gothic Book" panose="020B0503020102020204" pitchFamily="34" charset="0"/>
                        </a:rPr>
                        <a:t>40%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34%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C91717"/>
                          </a:solidFill>
                          <a:effectLst/>
                          <a:latin typeface="Franklin Gothic Book" panose="020B0503020102020204" pitchFamily="34" charset="0"/>
                        </a:rPr>
                        <a:t>22%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308219"/>
                          </a:solidFill>
                          <a:effectLst/>
                          <a:latin typeface="Franklin Gothic Book" panose="020B0503020102020204" pitchFamily="34" charset="0"/>
                        </a:rPr>
                        <a:t>45%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38%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C91717"/>
                          </a:solidFill>
                          <a:effectLst/>
                          <a:latin typeface="Franklin Gothic Book" panose="020B0503020102020204" pitchFamily="34" charset="0"/>
                        </a:rPr>
                        <a:t>27%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9884860"/>
                  </a:ext>
                </a:extLst>
              </a:tr>
              <a:tr h="25202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Average</a:t>
                      </a:r>
                      <a:r>
                        <a:rPr lang="en-US" sz="9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 HH Size</a:t>
                      </a:r>
                      <a:endParaRPr 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4.2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3.9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3.9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4.3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4.4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4.2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4.2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4.0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4.2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4.3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4.2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4.2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4.1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4.3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4.3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1412520"/>
                  </a:ext>
                </a:extLst>
              </a:tr>
              <a:tr h="25202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Average HH Income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$83.6k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$86.6k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$81.0k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$86.0k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C91717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$68.7k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$82.2k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$85.3k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$78.0k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$83.9k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$84.3k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$84.4k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$86.1k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$78.7k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$81.4k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$76.7k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3016377"/>
                  </a:ext>
                </a:extLst>
              </a:tr>
              <a:tr h="252028">
                <a:tc rowSpan="3">
                  <a:txBody>
                    <a:bodyPr/>
                    <a:lstStyle/>
                    <a:p>
                      <a:pPr algn="ctr" fontAlgn="ctr"/>
                      <a:endParaRPr lang="en-US" sz="1000" b="0" i="0" u="none" strike="noStrike" kern="1200" dirty="0">
                        <a:solidFill>
                          <a:schemeClr val="tx1"/>
                        </a:solidFill>
                        <a:effectLst/>
                        <a:latin typeface="Franklin Gothic Medium" panose="020B0603020102020204" pitchFamily="34" charset="0"/>
                        <a:ea typeface="+mn-ea"/>
                        <a:cs typeface="+mn-cs"/>
                      </a:endParaRPr>
                    </a:p>
                    <a:p>
                      <a:pPr algn="ctr" fontAlgn="ctr"/>
                      <a:endParaRPr lang="en-US" sz="1000" b="0" i="0" u="none" strike="noStrike" kern="1200" dirty="0">
                        <a:solidFill>
                          <a:schemeClr val="tx1"/>
                        </a:solidFill>
                        <a:effectLst/>
                        <a:latin typeface="Franklin Gothic Medium" panose="020B0603020102020204" pitchFamily="34" charset="0"/>
                        <a:ea typeface="+mn-ea"/>
                        <a:cs typeface="+mn-cs"/>
                      </a:endParaRPr>
                    </a:p>
                    <a:p>
                      <a:pPr algn="ctr" fontAlgn="ctr"/>
                      <a:r>
                        <a:rPr lang="en-US" sz="1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Medium" panose="020B0603020102020204" pitchFamily="34" charset="0"/>
                          <a:ea typeface="+mn-ea"/>
                          <a:cs typeface="+mn-cs"/>
                        </a:rPr>
                        <a:t>Who With</a:t>
                      </a:r>
                    </a:p>
                  </a:txBody>
                  <a:tcPr marL="0" marR="5219" marT="5219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Alone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8%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308219"/>
                          </a:solidFill>
                          <a:effectLst/>
                          <a:latin typeface="Franklin Gothic Book" panose="020B0503020102020204" pitchFamily="34" charset="0"/>
                        </a:rPr>
                        <a:t>15%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308219"/>
                          </a:solidFill>
                          <a:effectLst/>
                          <a:latin typeface="Franklin Gothic Book" panose="020B0503020102020204" pitchFamily="34" charset="0"/>
                        </a:rPr>
                        <a:t>100%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C91717"/>
                          </a:solidFill>
                          <a:effectLst/>
                          <a:latin typeface="Franklin Gothic Book" panose="020B0503020102020204" pitchFamily="34" charset="0"/>
                        </a:rPr>
                        <a:t>0%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5%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10%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4%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308219"/>
                          </a:solidFill>
                          <a:effectLst/>
                          <a:latin typeface="Franklin Gothic Book" panose="020B0503020102020204" pitchFamily="34" charset="0"/>
                        </a:rPr>
                        <a:t>16%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308219"/>
                          </a:solidFill>
                          <a:effectLst/>
                          <a:latin typeface="Franklin Gothic Book" panose="020B0503020102020204" pitchFamily="34" charset="0"/>
                        </a:rPr>
                        <a:t>15%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11%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C91717"/>
                          </a:solidFill>
                          <a:effectLst/>
                          <a:latin typeface="Franklin Gothic Book" panose="020B0503020102020204" pitchFamily="34" charset="0"/>
                        </a:rPr>
                        <a:t>1%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10%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308219"/>
                          </a:solidFill>
                          <a:effectLst/>
                          <a:latin typeface="Franklin Gothic Book" panose="020B0503020102020204" pitchFamily="34" charset="0"/>
                        </a:rPr>
                        <a:t>100%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C91717"/>
                          </a:solidFill>
                          <a:effectLst/>
                          <a:latin typeface="Franklin Gothic Book" panose="020B0503020102020204" pitchFamily="34" charset="0"/>
                        </a:rPr>
                        <a:t>0%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308219"/>
                          </a:solidFill>
                          <a:effectLst/>
                          <a:latin typeface="Franklin Gothic Book" panose="020B0503020102020204" pitchFamily="34" charset="0"/>
                        </a:rPr>
                        <a:t>16%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7248933"/>
                  </a:ext>
                </a:extLst>
              </a:tr>
              <a:tr h="25202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With Family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76%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C91717"/>
                          </a:solidFill>
                          <a:effectLst/>
                          <a:latin typeface="Franklin Gothic Book" panose="020B0503020102020204" pitchFamily="34" charset="0"/>
                        </a:rPr>
                        <a:t>70%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C91717"/>
                          </a:solidFill>
                          <a:effectLst/>
                          <a:latin typeface="Franklin Gothic Book" panose="020B0503020102020204" pitchFamily="34" charset="0"/>
                        </a:rPr>
                        <a:t>4%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308219"/>
                          </a:solidFill>
                          <a:effectLst/>
                          <a:latin typeface="Franklin Gothic Book" panose="020B0503020102020204" pitchFamily="34" charset="0"/>
                        </a:rPr>
                        <a:t>97%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C91717"/>
                          </a:solidFill>
                          <a:effectLst/>
                          <a:latin typeface="Franklin Gothic Book" panose="020B0503020102020204" pitchFamily="34" charset="0"/>
                        </a:rPr>
                        <a:t>22%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C91717"/>
                          </a:solidFill>
                          <a:effectLst/>
                          <a:latin typeface="Franklin Gothic Book" panose="020B0503020102020204" pitchFamily="34" charset="0"/>
                        </a:rPr>
                        <a:t>54%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C91717"/>
                          </a:solidFill>
                          <a:effectLst/>
                          <a:latin typeface="Franklin Gothic Book" panose="020B0503020102020204" pitchFamily="34" charset="0"/>
                        </a:rPr>
                        <a:t>44%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C91717"/>
                          </a:solidFill>
                          <a:effectLst/>
                          <a:latin typeface="Franklin Gothic Book" panose="020B0503020102020204" pitchFamily="34" charset="0"/>
                        </a:rPr>
                        <a:t>56%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C91717"/>
                          </a:solidFill>
                          <a:effectLst/>
                          <a:latin typeface="Franklin Gothic Book" panose="020B0503020102020204" pitchFamily="34" charset="0"/>
                        </a:rPr>
                        <a:t>69%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308219"/>
                          </a:solidFill>
                          <a:effectLst/>
                          <a:latin typeface="Franklin Gothic Book" panose="020B0503020102020204" pitchFamily="34" charset="0"/>
                        </a:rPr>
                        <a:t>85%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308219"/>
                          </a:solidFill>
                          <a:effectLst/>
                          <a:latin typeface="Franklin Gothic Book" panose="020B0503020102020204" pitchFamily="34" charset="0"/>
                        </a:rPr>
                        <a:t>99%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72%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C91717"/>
                          </a:solidFill>
                          <a:effectLst/>
                          <a:latin typeface="Franklin Gothic Book" panose="020B0503020102020204" pitchFamily="34" charset="0"/>
                        </a:rPr>
                        <a:t>3%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308219"/>
                          </a:solidFill>
                          <a:effectLst/>
                          <a:latin typeface="Franklin Gothic Book" panose="020B0503020102020204" pitchFamily="34" charset="0"/>
                        </a:rPr>
                        <a:t>96%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308219"/>
                          </a:solidFill>
                          <a:effectLst/>
                          <a:latin typeface="Franklin Gothic Book" panose="020B0503020102020204" pitchFamily="34" charset="0"/>
                        </a:rPr>
                        <a:t>82%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0709733"/>
                  </a:ext>
                </a:extLst>
              </a:tr>
              <a:tr h="25202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Others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19%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19%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C91717"/>
                          </a:solidFill>
                          <a:effectLst/>
                          <a:latin typeface="Franklin Gothic Book" panose="020B0503020102020204" pitchFamily="34" charset="0"/>
                        </a:rPr>
                        <a:t>0%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C91717"/>
                          </a:solidFill>
                          <a:effectLst/>
                          <a:latin typeface="Franklin Gothic Book" panose="020B0503020102020204" pitchFamily="34" charset="0"/>
                        </a:rPr>
                        <a:t>3%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308219"/>
                          </a:solidFill>
                          <a:effectLst/>
                          <a:latin typeface="Franklin Gothic Book" panose="020B0503020102020204" pitchFamily="34" charset="0"/>
                        </a:rPr>
                        <a:t>73%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308219"/>
                          </a:solidFill>
                          <a:effectLst/>
                          <a:latin typeface="Franklin Gothic Book" panose="020B0503020102020204" pitchFamily="34" charset="0"/>
                        </a:rPr>
                        <a:t>38%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308219"/>
                          </a:solidFill>
                          <a:effectLst/>
                          <a:latin typeface="Franklin Gothic Book" panose="020B0503020102020204" pitchFamily="34" charset="0"/>
                        </a:rPr>
                        <a:t>54%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308219"/>
                          </a:solidFill>
                          <a:effectLst/>
                          <a:latin typeface="Franklin Gothic Book" panose="020B0503020102020204" pitchFamily="34" charset="0"/>
                        </a:rPr>
                        <a:t>30%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22%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C91717"/>
                          </a:solidFill>
                          <a:effectLst/>
                          <a:latin typeface="Franklin Gothic Book" panose="020B0503020102020204" pitchFamily="34" charset="0"/>
                        </a:rPr>
                        <a:t>8%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C91717"/>
                          </a:solidFill>
                          <a:effectLst/>
                          <a:latin typeface="Franklin Gothic Book" panose="020B0503020102020204" pitchFamily="34" charset="0"/>
                        </a:rPr>
                        <a:t>4%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20%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C91717"/>
                          </a:solidFill>
                          <a:effectLst/>
                          <a:latin typeface="Franklin Gothic Book" panose="020B0503020102020204" pitchFamily="34" charset="0"/>
                        </a:rPr>
                        <a:t>3%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C91717"/>
                          </a:solidFill>
                          <a:effectLst/>
                          <a:latin typeface="Franklin Gothic Book" panose="020B0503020102020204" pitchFamily="34" charset="0"/>
                        </a:rPr>
                        <a:t>9%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C91717"/>
                          </a:solidFill>
                          <a:effectLst/>
                          <a:latin typeface="Franklin Gothic Book" panose="020B0503020102020204" pitchFamily="34" charset="0"/>
                        </a:rPr>
                        <a:t>4%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5400278"/>
                  </a:ext>
                </a:extLst>
              </a:tr>
              <a:tr h="252028"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kern="1200" dirty="0">
                        <a:solidFill>
                          <a:schemeClr val="tx1"/>
                        </a:solidFill>
                        <a:effectLst/>
                        <a:latin typeface="Franklin Gothic Medium" panose="020B0603020102020204" pitchFamily="34" charset="0"/>
                        <a:ea typeface="+mn-ea"/>
                        <a:cs typeface="+mn-cs"/>
                      </a:endParaRPr>
                    </a:p>
                  </a:txBody>
                  <a:tcPr marL="0" marR="5219" marT="5219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Watching TV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25%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23%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C91717"/>
                          </a:solidFill>
                          <a:effectLst/>
                          <a:latin typeface="Franklin Gothic Book" panose="020B0503020102020204" pitchFamily="34" charset="0"/>
                        </a:rPr>
                        <a:t>10%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C91717"/>
                          </a:solidFill>
                          <a:effectLst/>
                          <a:latin typeface="Franklin Gothic Book" panose="020B0503020102020204" pitchFamily="34" charset="0"/>
                        </a:rPr>
                        <a:t>12%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C91717"/>
                          </a:solidFill>
                          <a:effectLst/>
                          <a:latin typeface="Franklin Gothic Book" panose="020B0503020102020204" pitchFamily="34" charset="0"/>
                        </a:rPr>
                        <a:t>15%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308219"/>
                          </a:solidFill>
                          <a:effectLst/>
                          <a:latin typeface="Franklin Gothic Book" panose="020B0503020102020204" pitchFamily="34" charset="0"/>
                        </a:rPr>
                        <a:t>32%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27%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25%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308219"/>
                          </a:solidFill>
                          <a:effectLst/>
                          <a:latin typeface="Franklin Gothic Book" panose="020B0503020102020204" pitchFamily="34" charset="0"/>
                        </a:rPr>
                        <a:t>47%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308219"/>
                          </a:solidFill>
                          <a:effectLst/>
                          <a:latin typeface="Franklin Gothic Book" panose="020B0503020102020204" pitchFamily="34" charset="0"/>
                        </a:rPr>
                        <a:t>62%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2500640"/>
                  </a:ext>
                </a:extLst>
              </a:tr>
              <a:tr h="252028"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kern="1200" dirty="0">
                        <a:solidFill>
                          <a:schemeClr val="tx1"/>
                        </a:solidFill>
                        <a:effectLst/>
                        <a:latin typeface="Franklin Gothic Medium" panose="020B0603020102020204" pitchFamily="34" charset="0"/>
                        <a:ea typeface="+mn-ea"/>
                        <a:cs typeface="+mn-cs"/>
                      </a:endParaRPr>
                    </a:p>
                  </a:txBody>
                  <a:tcPr marL="0" marR="5219" marT="5219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Relaxing/Doing Nothing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17%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>
                              <a:lumMod val="50000"/>
                            </a:prstClr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17%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>
                              <a:lumMod val="50000"/>
                            </a:prstClr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>
                              <a:lumMod val="50000"/>
                            </a:prstClr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C91717"/>
                          </a:solidFill>
                          <a:effectLst/>
                          <a:latin typeface="Franklin Gothic Book" panose="020B0503020102020204" pitchFamily="34" charset="0"/>
                        </a:rPr>
                        <a:t>6%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C91717"/>
                          </a:solidFill>
                          <a:effectLst/>
                          <a:latin typeface="Franklin Gothic Book" panose="020B0503020102020204" pitchFamily="34" charset="0"/>
                        </a:rPr>
                        <a:t>11%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C91717"/>
                          </a:solidFill>
                          <a:effectLst/>
                          <a:latin typeface="Franklin Gothic Book" panose="020B0503020102020204" pitchFamily="34" charset="0"/>
                        </a:rPr>
                        <a:t>12%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19%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20%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308219"/>
                          </a:solidFill>
                          <a:effectLst/>
                          <a:latin typeface="Franklin Gothic Book" panose="020B0503020102020204" pitchFamily="34" charset="0"/>
                        </a:rPr>
                        <a:t>23%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>
                              <a:lumMod val="50000"/>
                            </a:prstClr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>
                              <a:lumMod val="50000"/>
                            </a:prstClr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15%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308219"/>
                          </a:solidFill>
                          <a:effectLst/>
                          <a:latin typeface="Franklin Gothic Book" panose="020B0503020102020204" pitchFamily="34" charset="0"/>
                        </a:rPr>
                        <a:t>27%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492741"/>
                  </a:ext>
                </a:extLst>
              </a:tr>
              <a:tr h="252028">
                <a:tc rowSpan="3">
                  <a:txBody>
                    <a:bodyPr/>
                    <a:lstStyle/>
                    <a:p>
                      <a:pPr algn="ctr" fontAlgn="ctr"/>
                      <a:endParaRPr lang="en-US" sz="1000" b="0" i="0" u="none" strike="noStrike" kern="1200" dirty="0">
                        <a:solidFill>
                          <a:schemeClr val="tx1"/>
                        </a:solidFill>
                        <a:effectLst/>
                        <a:latin typeface="Franklin Gothic Medium" panose="020B0603020102020204" pitchFamily="34" charset="0"/>
                        <a:ea typeface="+mn-ea"/>
                        <a:cs typeface="+mn-cs"/>
                      </a:endParaRPr>
                    </a:p>
                    <a:p>
                      <a:pPr algn="ctr" fontAlgn="ctr"/>
                      <a:r>
                        <a:rPr lang="en-US" sz="1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Medium" panose="020B0603020102020204" pitchFamily="34" charset="0"/>
                          <a:ea typeface="+mn-ea"/>
                          <a:cs typeface="+mn-cs"/>
                        </a:rPr>
                        <a:t>Top </a:t>
                      </a:r>
                    </a:p>
                    <a:p>
                      <a:pPr algn="ctr" fontAlgn="ctr"/>
                      <a:r>
                        <a:rPr lang="en-US" sz="1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Medium" panose="020B0603020102020204" pitchFamily="34" charset="0"/>
                          <a:ea typeface="+mn-ea"/>
                          <a:cs typeface="+mn-cs"/>
                        </a:rPr>
                        <a:t>Activities</a:t>
                      </a:r>
                    </a:p>
                  </a:txBody>
                  <a:tcPr marL="0" marR="5219" marT="5219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Socializing/Talking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17%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>
                              <a:lumMod val="50000"/>
                            </a:prstClr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16%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>
                              <a:lumMod val="50000"/>
                            </a:prstClr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>
                              <a:lumMod val="50000"/>
                            </a:prstClr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13%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308219"/>
                          </a:solidFill>
                          <a:effectLst/>
                          <a:latin typeface="Franklin Gothic Book" panose="020B0503020102020204" pitchFamily="34" charset="0"/>
                        </a:rPr>
                        <a:t>31%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15%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C91717"/>
                          </a:solidFill>
                          <a:effectLst/>
                          <a:latin typeface="Franklin Gothic Book" panose="020B0503020102020204" pitchFamily="34" charset="0"/>
                        </a:rPr>
                        <a:t>8%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C91717"/>
                          </a:solidFill>
                          <a:effectLst/>
                          <a:latin typeface="Franklin Gothic Book" panose="020B0503020102020204" pitchFamily="34" charset="0"/>
                        </a:rPr>
                        <a:t>6%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308219"/>
                          </a:solidFill>
                          <a:effectLst/>
                          <a:latin typeface="Franklin Gothic Book" panose="020B0503020102020204" pitchFamily="34" charset="0"/>
                        </a:rPr>
                        <a:t>23%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>
                              <a:lumMod val="50000"/>
                            </a:prstClr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>
                              <a:lumMod val="50000"/>
                            </a:prstClr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C91717"/>
                          </a:solidFill>
                          <a:effectLst/>
                          <a:latin typeface="Franklin Gothic Book" panose="020B0503020102020204" pitchFamily="34" charset="0"/>
                        </a:rPr>
                        <a:t>6%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C91717"/>
                          </a:solidFill>
                          <a:effectLst/>
                          <a:latin typeface="Franklin Gothic Book" panose="020B0503020102020204" pitchFamily="34" charset="0"/>
                        </a:rPr>
                        <a:t>3%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282282"/>
                  </a:ext>
                </a:extLst>
              </a:tr>
              <a:tr h="252028">
                <a:tc v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chemeClr val="accent1"/>
                        </a:solidFill>
                        <a:effectLst/>
                        <a:latin typeface="+mj-lt"/>
                      </a:endParaRPr>
                    </a:p>
                  </a:txBody>
                  <a:tcPr marL="5219" marR="5219" marT="5219" marB="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Getting Ready for Day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11%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>
                              <a:lumMod val="50000"/>
                            </a:prstClr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308219"/>
                          </a:solidFill>
                          <a:effectLst/>
                          <a:latin typeface="Franklin Gothic Book" panose="020B0503020102020204" pitchFamily="34" charset="0"/>
                        </a:rPr>
                        <a:t>41%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>
                              <a:lumMod val="50000"/>
                            </a:prstClr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>
                              <a:lumMod val="50000"/>
                            </a:prstClr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308219"/>
                          </a:solidFill>
                          <a:effectLst/>
                          <a:latin typeface="Franklin Gothic Book" panose="020B0503020102020204" pitchFamily="34" charset="0"/>
                        </a:rPr>
                        <a:t>16%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C91717"/>
                          </a:solidFill>
                          <a:effectLst/>
                          <a:latin typeface="Franklin Gothic Book" panose="020B0503020102020204" pitchFamily="34" charset="0"/>
                        </a:rPr>
                        <a:t>1%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C91717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0%</a:t>
                      </a:r>
                      <a:endParaRPr lang="en-US" sz="900" b="0" i="0" u="none" strike="noStrike" dirty="0">
                        <a:solidFill>
                          <a:srgbClr val="C91717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C91717"/>
                          </a:solidFill>
                          <a:effectLst/>
                          <a:latin typeface="Franklin Gothic Book" panose="020B0503020102020204" pitchFamily="34" charset="0"/>
                        </a:rPr>
                        <a:t>1%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C91717"/>
                          </a:solidFill>
                          <a:effectLst/>
                          <a:latin typeface="Franklin Gothic Book" panose="020B0503020102020204" pitchFamily="34" charset="0"/>
                        </a:rPr>
                        <a:t>2%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C91717"/>
                          </a:solidFill>
                          <a:effectLst/>
                          <a:latin typeface="Franklin Gothic Book" panose="020B0503020102020204" pitchFamily="34" charset="0"/>
                        </a:rPr>
                        <a:t>1%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>
                              <a:lumMod val="50000"/>
                            </a:prstClr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>
                              <a:lumMod val="50000"/>
                            </a:prstClr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2%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C91717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0%</a:t>
                      </a:r>
                      <a:endParaRPr lang="en-US" sz="900" b="0" i="0" u="none" strike="noStrike" dirty="0">
                        <a:solidFill>
                          <a:srgbClr val="C91717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41415075"/>
                  </a:ext>
                </a:extLst>
              </a:tr>
              <a:tr h="245491">
                <a:tc v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chemeClr val="accent1"/>
                        </a:solidFill>
                        <a:effectLst/>
                        <a:latin typeface="+mj-lt"/>
                      </a:endParaRPr>
                    </a:p>
                  </a:txBody>
                  <a:tcPr marL="5219" marR="5219" marT="5219" marB="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Break from Studying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6%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>
                              <a:lumMod val="50000"/>
                            </a:prstClr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1%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>
                              <a:lumMod val="50000"/>
                            </a:prstClr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>
                              <a:lumMod val="50000"/>
                            </a:prstClr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10%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308219"/>
                          </a:solidFill>
                          <a:effectLst/>
                          <a:latin typeface="Franklin Gothic Book" panose="020B0503020102020204" pitchFamily="34" charset="0"/>
                        </a:rPr>
                        <a:t>16%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C91717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0%</a:t>
                      </a:r>
                      <a:endParaRPr lang="en-US" sz="900" b="0" i="0" u="none" strike="noStrike" dirty="0">
                        <a:solidFill>
                          <a:srgbClr val="C91717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308219"/>
                          </a:solidFill>
                          <a:effectLst/>
                          <a:latin typeface="Franklin Gothic Book" panose="020B0503020102020204" pitchFamily="34" charset="0"/>
                        </a:rPr>
                        <a:t>11%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308219"/>
                          </a:solidFill>
                          <a:effectLst/>
                          <a:latin typeface="Franklin Gothic Book" panose="020B0503020102020204" pitchFamily="34" charset="0"/>
                        </a:rPr>
                        <a:t>16%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4%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>
                              <a:lumMod val="50000"/>
                            </a:prstClr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>
                              <a:lumMod val="50000"/>
                            </a:prstClr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2%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C91717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0%</a:t>
                      </a:r>
                      <a:endParaRPr lang="en-US" sz="900" b="0" i="0" u="none" strike="noStrike" dirty="0">
                        <a:solidFill>
                          <a:srgbClr val="C91717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5947520"/>
                  </a:ext>
                </a:extLst>
              </a:tr>
            </a:tbl>
          </a:graphicData>
        </a:graphic>
      </p:graphicFrame>
      <p:pic>
        <p:nvPicPr>
          <p:cNvPr id="14" name="Picture 13">
            <a:extLst>
              <a:ext uri="{FF2B5EF4-FFF2-40B4-BE49-F238E27FC236}">
                <a16:creationId xmlns:a16="http://schemas.microsoft.com/office/drawing/2014/main" id="{FAC26FCC-11C9-C949-A8B4-D11D917242CE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32000" y="968100"/>
            <a:ext cx="12456000" cy="41563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604605D3-A4C2-4888-8AA1-D7996E09A050}"/>
              </a:ext>
            </a:extLst>
          </p:cNvPr>
          <p:cNvGrpSpPr/>
          <p:nvPr/>
        </p:nvGrpSpPr>
        <p:grpSpPr>
          <a:xfrm>
            <a:off x="3127940" y="968096"/>
            <a:ext cx="8643091" cy="0"/>
            <a:chOff x="3127940" y="1311004"/>
            <a:chExt cx="8643091" cy="0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9EDFED0-D47F-5C46-981B-3A776608722A}"/>
                </a:ext>
              </a:extLst>
            </p:cNvPr>
            <p:cNvCxnSpPr>
              <a:cxnSpLocks/>
            </p:cNvCxnSpPr>
            <p:nvPr/>
          </p:nvCxnSpPr>
          <p:spPr>
            <a:xfrm>
              <a:off x="3127940" y="1311004"/>
              <a:ext cx="200526" cy="0"/>
            </a:xfrm>
            <a:prstGeom prst="line">
              <a:avLst/>
            </a:prstGeom>
            <a:ln w="9525">
              <a:solidFill>
                <a:srgbClr val="DB134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9FF1A9B-E123-0A46-9427-27605577F8CC}"/>
                </a:ext>
              </a:extLst>
            </p:cNvPr>
            <p:cNvCxnSpPr>
              <a:cxnSpLocks/>
            </p:cNvCxnSpPr>
            <p:nvPr/>
          </p:nvCxnSpPr>
          <p:spPr>
            <a:xfrm>
              <a:off x="3730980" y="1311004"/>
              <a:ext cx="200526" cy="0"/>
            </a:xfrm>
            <a:prstGeom prst="line">
              <a:avLst/>
            </a:prstGeom>
            <a:ln w="9525">
              <a:solidFill>
                <a:srgbClr val="DB134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96E465E-3DE2-E04F-A66A-D778D9965054}"/>
                </a:ext>
              </a:extLst>
            </p:cNvPr>
            <p:cNvCxnSpPr>
              <a:cxnSpLocks/>
            </p:cNvCxnSpPr>
            <p:nvPr/>
          </p:nvCxnSpPr>
          <p:spPr>
            <a:xfrm>
              <a:off x="4334020" y="1311004"/>
              <a:ext cx="200526" cy="0"/>
            </a:xfrm>
            <a:prstGeom prst="line">
              <a:avLst/>
            </a:prstGeom>
            <a:ln w="9525">
              <a:solidFill>
                <a:srgbClr val="DB134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F6075A0C-7D5C-F947-AAF5-60D4402DB63B}"/>
                </a:ext>
              </a:extLst>
            </p:cNvPr>
            <p:cNvCxnSpPr>
              <a:cxnSpLocks/>
            </p:cNvCxnSpPr>
            <p:nvPr/>
          </p:nvCxnSpPr>
          <p:spPr>
            <a:xfrm>
              <a:off x="4937060" y="1311004"/>
              <a:ext cx="200526" cy="0"/>
            </a:xfrm>
            <a:prstGeom prst="line">
              <a:avLst/>
            </a:prstGeom>
            <a:ln w="9525">
              <a:solidFill>
                <a:srgbClr val="DB134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CB7A3EC-2A12-6B4E-9855-9B7F5DC7C22F}"/>
                </a:ext>
              </a:extLst>
            </p:cNvPr>
            <p:cNvCxnSpPr>
              <a:cxnSpLocks/>
            </p:cNvCxnSpPr>
            <p:nvPr/>
          </p:nvCxnSpPr>
          <p:spPr>
            <a:xfrm>
              <a:off x="5540100" y="1311004"/>
              <a:ext cx="200526" cy="0"/>
            </a:xfrm>
            <a:prstGeom prst="line">
              <a:avLst/>
            </a:prstGeom>
            <a:ln w="9525">
              <a:solidFill>
                <a:srgbClr val="DB134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8C71142-2862-F54A-AB51-E38D8B0C16A4}"/>
                </a:ext>
              </a:extLst>
            </p:cNvPr>
            <p:cNvCxnSpPr>
              <a:cxnSpLocks/>
            </p:cNvCxnSpPr>
            <p:nvPr/>
          </p:nvCxnSpPr>
          <p:spPr>
            <a:xfrm>
              <a:off x="6143140" y="1311004"/>
              <a:ext cx="200526" cy="0"/>
            </a:xfrm>
            <a:prstGeom prst="line">
              <a:avLst/>
            </a:prstGeom>
            <a:ln w="9525">
              <a:solidFill>
                <a:srgbClr val="DB134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8DBC0FA-91CF-F442-BA1C-2FAC616021EF}"/>
                </a:ext>
              </a:extLst>
            </p:cNvPr>
            <p:cNvCxnSpPr>
              <a:cxnSpLocks/>
            </p:cNvCxnSpPr>
            <p:nvPr/>
          </p:nvCxnSpPr>
          <p:spPr>
            <a:xfrm>
              <a:off x="6746180" y="1311004"/>
              <a:ext cx="200526" cy="0"/>
            </a:xfrm>
            <a:prstGeom prst="line">
              <a:avLst/>
            </a:prstGeom>
            <a:ln w="9525">
              <a:solidFill>
                <a:srgbClr val="DB134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4E872F4-C415-B74F-8E46-CA9AAB6B5E1E}"/>
                </a:ext>
              </a:extLst>
            </p:cNvPr>
            <p:cNvCxnSpPr>
              <a:cxnSpLocks/>
            </p:cNvCxnSpPr>
            <p:nvPr/>
          </p:nvCxnSpPr>
          <p:spPr>
            <a:xfrm>
              <a:off x="7349220" y="1311004"/>
              <a:ext cx="200526" cy="0"/>
            </a:xfrm>
            <a:prstGeom prst="line">
              <a:avLst/>
            </a:prstGeom>
            <a:ln w="9525">
              <a:solidFill>
                <a:srgbClr val="DB134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91861D5-A33C-1347-B57B-7A38D78C6695}"/>
                </a:ext>
              </a:extLst>
            </p:cNvPr>
            <p:cNvCxnSpPr>
              <a:cxnSpLocks/>
            </p:cNvCxnSpPr>
            <p:nvPr/>
          </p:nvCxnSpPr>
          <p:spPr>
            <a:xfrm>
              <a:off x="7952260" y="1311004"/>
              <a:ext cx="200526" cy="0"/>
            </a:xfrm>
            <a:prstGeom prst="line">
              <a:avLst/>
            </a:prstGeom>
            <a:ln w="9525">
              <a:solidFill>
                <a:srgbClr val="DB134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3AE5704-1710-424C-A10D-08D9EF1BAC3C}"/>
                </a:ext>
              </a:extLst>
            </p:cNvPr>
            <p:cNvCxnSpPr>
              <a:cxnSpLocks/>
            </p:cNvCxnSpPr>
            <p:nvPr/>
          </p:nvCxnSpPr>
          <p:spPr>
            <a:xfrm>
              <a:off x="8555300" y="1311004"/>
              <a:ext cx="200526" cy="0"/>
            </a:xfrm>
            <a:prstGeom prst="line">
              <a:avLst/>
            </a:prstGeom>
            <a:ln w="9525">
              <a:solidFill>
                <a:srgbClr val="DB134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69E889CA-A065-C54D-BCD0-2F9BB99F63A1}"/>
                </a:ext>
              </a:extLst>
            </p:cNvPr>
            <p:cNvCxnSpPr>
              <a:cxnSpLocks/>
            </p:cNvCxnSpPr>
            <p:nvPr/>
          </p:nvCxnSpPr>
          <p:spPr>
            <a:xfrm>
              <a:off x="9158340" y="1311004"/>
              <a:ext cx="200526" cy="0"/>
            </a:xfrm>
            <a:prstGeom prst="line">
              <a:avLst/>
            </a:prstGeom>
            <a:ln w="9525">
              <a:solidFill>
                <a:srgbClr val="DB134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D35AAE36-2289-2148-83CC-565EE2EE9CC7}"/>
                </a:ext>
              </a:extLst>
            </p:cNvPr>
            <p:cNvCxnSpPr>
              <a:cxnSpLocks/>
            </p:cNvCxnSpPr>
            <p:nvPr/>
          </p:nvCxnSpPr>
          <p:spPr>
            <a:xfrm>
              <a:off x="9761380" y="1311004"/>
              <a:ext cx="200526" cy="0"/>
            </a:xfrm>
            <a:prstGeom prst="line">
              <a:avLst/>
            </a:prstGeom>
            <a:ln w="9525">
              <a:solidFill>
                <a:srgbClr val="DB134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78619489-BE9D-D442-AB67-162A5F18CB68}"/>
                </a:ext>
              </a:extLst>
            </p:cNvPr>
            <p:cNvCxnSpPr>
              <a:cxnSpLocks/>
            </p:cNvCxnSpPr>
            <p:nvPr/>
          </p:nvCxnSpPr>
          <p:spPr>
            <a:xfrm>
              <a:off x="10364420" y="1311004"/>
              <a:ext cx="200526" cy="0"/>
            </a:xfrm>
            <a:prstGeom prst="line">
              <a:avLst/>
            </a:prstGeom>
            <a:ln w="9525">
              <a:solidFill>
                <a:srgbClr val="DB134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DA54CC24-1687-2A4F-BFA3-4FFEF38EE1A4}"/>
                </a:ext>
              </a:extLst>
            </p:cNvPr>
            <p:cNvCxnSpPr>
              <a:cxnSpLocks/>
            </p:cNvCxnSpPr>
            <p:nvPr/>
          </p:nvCxnSpPr>
          <p:spPr>
            <a:xfrm>
              <a:off x="10967460" y="1311004"/>
              <a:ext cx="200526" cy="0"/>
            </a:xfrm>
            <a:prstGeom prst="line">
              <a:avLst/>
            </a:prstGeom>
            <a:ln w="9525">
              <a:solidFill>
                <a:srgbClr val="DB134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77EE409-7C49-304A-A77D-AB8486E02F0E}"/>
                </a:ext>
              </a:extLst>
            </p:cNvPr>
            <p:cNvCxnSpPr>
              <a:cxnSpLocks/>
            </p:cNvCxnSpPr>
            <p:nvPr/>
          </p:nvCxnSpPr>
          <p:spPr>
            <a:xfrm>
              <a:off x="11570505" y="1311004"/>
              <a:ext cx="200526" cy="0"/>
            </a:xfrm>
            <a:prstGeom prst="line">
              <a:avLst/>
            </a:prstGeom>
            <a:ln w="9525">
              <a:solidFill>
                <a:srgbClr val="DB134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7" name="Picture 36">
            <a:extLst>
              <a:ext uri="{FF2B5EF4-FFF2-40B4-BE49-F238E27FC236}">
                <a16:creationId xmlns:a16="http://schemas.microsoft.com/office/drawing/2014/main" id="{0C60E607-85A3-3646-96DC-210B75D948A6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19035" y="3514314"/>
            <a:ext cx="5652925" cy="4320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9070ACAA-15FB-EF41-8A22-AD70E3E1C8FC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753601" y="3514314"/>
            <a:ext cx="5652925" cy="4320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13D39895-6BC2-C94F-A2F4-ECCDB9480F32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332454" y="3514314"/>
            <a:ext cx="5652925" cy="43200"/>
          </a:xfrm>
          <a:prstGeom prst="rect">
            <a:avLst/>
          </a:prstGeom>
        </p:spPr>
      </p:pic>
      <p:sp>
        <p:nvSpPr>
          <p:cNvPr id="60" name="Rectangle 59">
            <a:extLst>
              <a:ext uri="{FF2B5EF4-FFF2-40B4-BE49-F238E27FC236}">
                <a16:creationId xmlns:a16="http://schemas.microsoft.com/office/drawing/2014/main" id="{F69972B1-B02B-A84D-AC19-FE832EF8FF1B}"/>
              </a:ext>
            </a:extLst>
          </p:cNvPr>
          <p:cNvSpPr/>
          <p:nvPr/>
        </p:nvSpPr>
        <p:spPr>
          <a:xfrm>
            <a:off x="2658526" y="1022380"/>
            <a:ext cx="390477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n=</a:t>
            </a: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DF8B57FE-CBA9-624E-8512-2982A9EF0664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1959401" y="3514314"/>
            <a:ext cx="5652925" cy="43200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2EE1D7FF-1185-9642-B6C1-144C75239EF7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2558491" y="3514314"/>
            <a:ext cx="5652925" cy="43200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F02EDF8F-2696-AA49-B84F-6F38DD7328C7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-1887385" y="3514314"/>
            <a:ext cx="5652925" cy="43200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527F22A8-509C-124F-AB39-F16134C288E2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3157581" y="3514314"/>
            <a:ext cx="5652925" cy="43200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E1834B6B-A464-2747-A797-F59579D2D30A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3764553" y="3514314"/>
            <a:ext cx="5652925" cy="43200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21DC36EE-375D-E645-9284-80B2E374A84E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4363643" y="3514314"/>
            <a:ext cx="5652925" cy="43200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EF727947-335F-A240-82B8-335FAE80FFB8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4970615" y="3514315"/>
            <a:ext cx="5652925" cy="43200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1EAC3368-3248-6045-904C-381E0F173C73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5569705" y="3514315"/>
            <a:ext cx="5652925" cy="43200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BD50F676-CF3C-CC49-AEE8-0B2C66FA111C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6168795" y="3514315"/>
            <a:ext cx="5652925" cy="43200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5D0C3AE6-AA65-2B43-816B-1C8CE1F238DD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6775769" y="3514315"/>
            <a:ext cx="5652925" cy="43200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C4CB58D1-1311-6647-BEBE-ED36F9F8A5D7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7374859" y="3514315"/>
            <a:ext cx="5652925" cy="43200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C303A7C3-BE2B-3947-80DD-6450682454C2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7973949" y="3514315"/>
            <a:ext cx="5652925" cy="43200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60269904-DEB9-1545-9EAE-D2C490B7515A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8580923" y="3514315"/>
            <a:ext cx="5652925" cy="43200"/>
          </a:xfrm>
          <a:prstGeom prst="rect">
            <a:avLst/>
          </a:prstGeom>
        </p:spPr>
      </p:pic>
      <p:sp>
        <p:nvSpPr>
          <p:cNvPr id="68" name="Title 4">
            <a:extLst>
              <a:ext uri="{FF2B5EF4-FFF2-40B4-BE49-F238E27FC236}">
                <a16:creationId xmlns:a16="http://schemas.microsoft.com/office/drawing/2014/main" id="{E1B640FD-E807-C041-9019-12E5611517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643" y="11544"/>
            <a:ext cx="11338560" cy="549275"/>
          </a:xfrm>
        </p:spPr>
        <p:txBody>
          <a:bodyPr>
            <a:noAutofit/>
          </a:bodyPr>
          <a:lstStyle/>
          <a:p>
            <a:r>
              <a:rPr lang="en-US" dirty="0"/>
              <a:t>KIDS - Behavior within Occasions</a:t>
            </a:r>
            <a:endParaRPr lang="en-US" sz="2000" dirty="0"/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5F2EBDE9-48B1-8C49-BED9-135FEA8734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5438" y="4405912"/>
            <a:ext cx="504000" cy="504000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61BA6E66-48A6-2640-8940-008E1D5686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7145" y="3398558"/>
            <a:ext cx="466131" cy="466131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EF7B7F02-479C-8045-9142-00CE5218504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7145" y="1211666"/>
            <a:ext cx="466131" cy="466131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3B5EAAF5-E5EC-E247-98A0-ED7879D2963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7555" y="5393983"/>
            <a:ext cx="545312" cy="545312"/>
          </a:xfrm>
          <a:prstGeom prst="rect">
            <a:avLst/>
          </a:prstGeom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F9A76545-A18D-4D8B-A70A-06CB67F0A2AA}"/>
              </a:ext>
            </a:extLst>
          </p:cNvPr>
          <p:cNvSpPr txBox="1"/>
          <p:nvPr/>
        </p:nvSpPr>
        <p:spPr>
          <a:xfrm>
            <a:off x="3823193" y="6516025"/>
            <a:ext cx="6309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Occasion unweighted [weighted] base among respondents age 4-70 |</a:t>
            </a:r>
            <a:r>
              <a:rPr lang="en-US" sz="900" dirty="0">
                <a:solidFill>
                  <a:prstClr val="black">
                    <a:lumMod val="50000"/>
                    <a:lumOff val="50000"/>
                  </a:prstClr>
                </a:solidFill>
              </a:rPr>
              <a:t> Occasion % (Change PP Vs Benchmark) | 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Base Sample size: LS: 0-150,   151-250 | Significance vs Total @ 95% CL :    High     Low </a:t>
            </a: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AF609063-3085-45D1-A0C2-79233A92770A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27" t="-17891" r="19281" b="25144"/>
          <a:stretch/>
        </p:blipFill>
        <p:spPr>
          <a:xfrm>
            <a:off x="381825" y="2137194"/>
            <a:ext cx="317241" cy="339557"/>
          </a:xfrm>
          <a:prstGeom prst="rect">
            <a:avLst/>
          </a:prstGeom>
        </p:spPr>
      </p:pic>
      <p:sp>
        <p:nvSpPr>
          <p:cNvPr id="51" name="notAvailable">
            <a:extLst>
              <a:ext uri="{FF2B5EF4-FFF2-40B4-BE49-F238E27FC236}">
                <a16:creationId xmlns:a16="http://schemas.microsoft.com/office/drawing/2014/main" id="{4BE8A449-0B86-47C8-9A84-26539D4B53CF}"/>
              </a:ext>
            </a:extLst>
          </p:cNvPr>
          <p:cNvSpPr txBox="1"/>
          <p:nvPr/>
        </p:nvSpPr>
        <p:spPr>
          <a:xfrm>
            <a:off x="939077" y="5575056"/>
            <a:ext cx="110573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dirty="0"/>
              <a:t>Not Applicable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1AFDFA35-EC12-413B-86BC-CC3401822B9B}"/>
              </a:ext>
            </a:extLst>
          </p:cNvPr>
          <p:cNvSpPr/>
          <p:nvPr/>
        </p:nvSpPr>
        <p:spPr>
          <a:xfrm>
            <a:off x="5421033" y="6724360"/>
            <a:ext cx="91440" cy="9144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EBB50CB-701E-412F-813C-798FCC8929FD}"/>
              </a:ext>
            </a:extLst>
          </p:cNvPr>
          <p:cNvSpPr/>
          <p:nvPr/>
        </p:nvSpPr>
        <p:spPr>
          <a:xfrm>
            <a:off x="7763301" y="6722016"/>
            <a:ext cx="91440" cy="91440"/>
          </a:xfrm>
          <a:prstGeom prst="ellipse">
            <a:avLst/>
          </a:prstGeom>
          <a:solidFill>
            <a:srgbClr val="3082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17088FB-8196-41C2-AF20-573FFBDC21F6}"/>
              </a:ext>
            </a:extLst>
          </p:cNvPr>
          <p:cNvSpPr/>
          <p:nvPr/>
        </p:nvSpPr>
        <p:spPr>
          <a:xfrm>
            <a:off x="8123814" y="6719673"/>
            <a:ext cx="91440" cy="91440"/>
          </a:xfrm>
          <a:prstGeom prst="ellipse">
            <a:avLst/>
          </a:prstGeom>
          <a:solidFill>
            <a:srgbClr val="C9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215912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63FA7E7A-0389-4278-BB80-FF1D89858A9B}"/>
              </a:ext>
            </a:extLst>
          </p:cNvPr>
          <p:cNvSpPr/>
          <p:nvPr/>
        </p:nvSpPr>
        <p:spPr>
          <a:xfrm>
            <a:off x="0" y="1199965"/>
            <a:ext cx="12192000" cy="95911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4992331" y="2267049"/>
            <a:ext cx="7199669" cy="405145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6DCA39-FE7E-4B33-9419-C9BB65BD885E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04725" y="1200983"/>
            <a:ext cx="11401793" cy="946057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rgbClr val="DB1348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 pitchFamily="34" charset="0"/>
                <a:ea typeface="+mj-ea"/>
                <a:cs typeface="+mj-cs"/>
              </a:rPr>
              <a:t>Establish an enterprise-wide, standardized continuous tracker of eating occasions within our core markets inclusive of brands, categories, channels and retailers</a:t>
            </a:r>
          </a:p>
        </p:txBody>
      </p:sp>
      <p:sp>
        <p:nvSpPr>
          <p:cNvPr id="9" name="Rectangle 20"/>
          <p:cNvSpPr/>
          <p:nvPr/>
        </p:nvSpPr>
        <p:spPr>
          <a:xfrm flipH="1">
            <a:off x="4992330" y="2259657"/>
            <a:ext cx="3153920" cy="4066235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">
                <a:schemeClr val="bg1">
                  <a:alpha val="50000"/>
                </a:schemeClr>
              </a:gs>
              <a:gs pos="60000">
                <a:srgbClr val="FFFFFF">
                  <a:alpha val="80000"/>
                </a:srgbClr>
              </a:gs>
              <a:gs pos="30000">
                <a:schemeClr val="bg1">
                  <a:alpha val="6000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269365" y="3323278"/>
            <a:ext cx="4722964" cy="193899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rgbClr val="DB1348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 Cond"/>
                <a:ea typeface="+mj-ea"/>
                <a:cs typeface="+mj-cs"/>
              </a:rPr>
              <a:t>In order to unlock the power of occasions, Landmark captures all </a:t>
            </a:r>
            <a:r>
              <a:rPr kumimoji="0" lang="en-US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DB1348"/>
                </a:solidFill>
                <a:effectLst/>
                <a:uLnTx/>
                <a:uFillTx/>
                <a:latin typeface="Franklin Gothic Medium Cond"/>
                <a:ea typeface="+mj-ea"/>
                <a:cs typeface="+mj-cs"/>
              </a:rPr>
              <a:t>5W’s defining the situational context associated with consumption 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 Cond"/>
                <a:ea typeface="+mj-ea"/>
                <a:cs typeface="+mj-cs"/>
              </a:rPr>
              <a:t>and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Franklin Gothic Medium Cond"/>
                <a:ea typeface="+mj-ea"/>
                <a:cs typeface="+mj-cs"/>
              </a:rPr>
              <a:t> </a:t>
            </a:r>
            <a:r>
              <a:rPr kumimoji="0" lang="en-US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DB1348"/>
                </a:solidFill>
                <a:effectLst/>
                <a:uLnTx/>
                <a:uFillTx/>
                <a:latin typeface="Franklin Gothic Medium Cond"/>
                <a:ea typeface="+mj-ea"/>
                <a:cs typeface="+mj-cs"/>
              </a:rPr>
              <a:t>factors associated with purchase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 Cond"/>
                <a:ea typeface="+mj-ea"/>
                <a:cs typeface="+mj-cs"/>
              </a:rPr>
              <a:t>, allowing us to entice buyers when they are most motivated and receptive to buy.</a:t>
            </a:r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5BA32DA3-D30D-4EE2-83A8-A4623125514A}"/>
              </a:ext>
            </a:extLst>
          </p:cNvPr>
          <p:cNvSpPr txBox="1">
            <a:spLocks/>
          </p:cNvSpPr>
          <p:nvPr/>
        </p:nvSpPr>
        <p:spPr>
          <a:xfrm>
            <a:off x="121643" y="311588"/>
            <a:ext cx="11338560" cy="5492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rgbClr val="DB1348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DB1348"/>
                </a:solidFill>
                <a:effectLst/>
                <a:uLnTx/>
                <a:uFillTx/>
                <a:latin typeface="Franklin Gothic Medium Cond"/>
                <a:ea typeface="+mj-ea"/>
                <a:cs typeface="+mj-cs"/>
              </a:rPr>
              <a:t>Project Objective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DB1348"/>
              </a:solidFill>
              <a:effectLst/>
              <a:uLnTx/>
              <a:uFillTx/>
              <a:latin typeface="Franklin Gothic Medium Cond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4074279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6DCA39-FE7E-4B33-9419-C9BB65BD885E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45327AB-88D1-5449-94B4-DC2800895352}"/>
              </a:ext>
            </a:extLst>
          </p:cNvPr>
          <p:cNvSpPr/>
          <p:nvPr/>
        </p:nvSpPr>
        <p:spPr>
          <a:xfrm>
            <a:off x="0" y="2519569"/>
            <a:ext cx="7825508" cy="1257301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APPENDIX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6D918E6-473E-3D4D-8A21-C25DE2BD5699}"/>
              </a:ext>
            </a:extLst>
          </p:cNvPr>
          <p:cNvGrpSpPr/>
          <p:nvPr/>
        </p:nvGrpSpPr>
        <p:grpSpPr>
          <a:xfrm rot="5400000">
            <a:off x="6812698" y="1018570"/>
            <a:ext cx="6139714" cy="4097218"/>
            <a:chOff x="0" y="6488755"/>
            <a:chExt cx="3604717" cy="369245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D894B9A-A17D-304E-BF44-E5CB19758119}"/>
                </a:ext>
              </a:extLst>
            </p:cNvPr>
            <p:cNvSpPr/>
            <p:nvPr userDrawn="1"/>
          </p:nvSpPr>
          <p:spPr>
            <a:xfrm>
              <a:off x="0" y="6488755"/>
              <a:ext cx="3604716" cy="3692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Isosceles Triangle 19">
              <a:extLst>
                <a:ext uri="{FF2B5EF4-FFF2-40B4-BE49-F238E27FC236}">
                  <a16:creationId xmlns:a16="http://schemas.microsoft.com/office/drawing/2014/main" id="{71ACD336-2BDB-2E49-B5E4-026DD61038DA}"/>
                </a:ext>
              </a:extLst>
            </p:cNvPr>
            <p:cNvSpPr/>
            <p:nvPr userDrawn="1"/>
          </p:nvSpPr>
          <p:spPr>
            <a:xfrm rot="16200000">
              <a:off x="3263520" y="6515062"/>
              <a:ext cx="367503" cy="314890"/>
            </a:xfrm>
            <a:prstGeom prst="triangle">
              <a:avLst/>
            </a:prstGeom>
            <a:solidFill>
              <a:srgbClr val="DB13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0" name="Picture 4" descr="Image result for kelloggs logo">
            <a:extLst>
              <a:ext uri="{FF2B5EF4-FFF2-40B4-BE49-F238E27FC236}">
                <a16:creationId xmlns:a16="http://schemas.microsoft.com/office/drawing/2014/main" id="{BD8104E7-A948-C848-84DA-03719470C1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8055" y="188793"/>
            <a:ext cx="898988" cy="320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824D3F0-9DB4-E443-883D-ECBD1B41354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18" r="6957"/>
          <a:stretch/>
        </p:blipFill>
        <p:spPr>
          <a:xfrm>
            <a:off x="7825507" y="717817"/>
            <a:ext cx="4100525" cy="4084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5552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08D6F88-C45D-4C4B-B714-E39898F5D9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4834" y="1173798"/>
            <a:ext cx="7330849" cy="426656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6719" y="365125"/>
            <a:ext cx="6134501" cy="944762"/>
          </a:xfrm>
        </p:spPr>
        <p:txBody>
          <a:bodyPr>
            <a:normAutofit/>
          </a:bodyPr>
          <a:lstStyle/>
          <a:p>
            <a:r>
              <a:rPr lang="en-US" dirty="0"/>
              <a:t>KIDS  INTERPRETATION GUIDE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6DCA39-FE7E-4B33-9419-C9BB65BD885E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9" name="Straight Connector 8"/>
          <p:cNvCxnSpPr>
            <a:cxnSpLocks/>
          </p:cNvCxnSpPr>
          <p:nvPr/>
        </p:nvCxnSpPr>
        <p:spPr>
          <a:xfrm flipH="1" flipV="1">
            <a:off x="2075545" y="1915868"/>
            <a:ext cx="2430194" cy="323749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ilter1"/>
          <p:cNvSpPr/>
          <p:nvPr/>
        </p:nvSpPr>
        <p:spPr>
          <a:xfrm>
            <a:off x="426720" y="1734837"/>
            <a:ext cx="1857829" cy="108952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B68F68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OCCASION SIZE AMONG KIDS</a:t>
            </a:r>
          </a:p>
          <a:p>
            <a:pPr lvl="0">
              <a:lnSpc>
                <a:spcPct val="90000"/>
              </a:lnSpc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“3% of kids</a:t>
            </a:r>
            <a:r>
              <a:rPr lang="en-US" sz="1200" i="1" dirty="0">
                <a:solidFill>
                  <a:prstClr val="black">
                    <a:lumMod val="50000"/>
                    <a:lumOff val="50000"/>
                  </a:prstClr>
                </a:solidFill>
              </a:rPr>
              <a:t>&lt;Additional Filter&gt;occasions 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are considered Early Morning Bites.”</a:t>
            </a:r>
          </a:p>
        </p:txBody>
      </p:sp>
      <p:sp>
        <p:nvSpPr>
          <p:cNvPr id="38" name="Filter3"/>
          <p:cNvSpPr/>
          <p:nvPr/>
        </p:nvSpPr>
        <p:spPr>
          <a:xfrm>
            <a:off x="5029005" y="5755405"/>
            <a:ext cx="3153752" cy="75713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B68F68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CATEGORIES CONSUMED</a:t>
            </a:r>
          </a:p>
          <a:p>
            <a:pPr lvl="0">
              <a:lnSpc>
                <a:spcPct val="90000"/>
              </a:lnSpc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“Beverages were consumed by </a:t>
            </a:r>
            <a:r>
              <a:rPr lang="en-US" sz="1200" i="1" dirty="0">
                <a:solidFill>
                  <a:prstClr val="black">
                    <a:lumMod val="50000"/>
                    <a:lumOff val="50000"/>
                  </a:prstClr>
                </a:solidFill>
                <a:latin typeface="Arial"/>
              </a:rPr>
              <a:t>30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% of kids’ </a:t>
            </a:r>
            <a:r>
              <a:rPr lang="en-US" sz="1200" i="1" dirty="0">
                <a:solidFill>
                  <a:prstClr val="black">
                    <a:lumMod val="50000"/>
                    <a:lumOff val="50000"/>
                  </a:prstClr>
                </a:solidFill>
              </a:rPr>
              <a:t>in&lt;Additional Filter&gt;Lunch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occasions, compared to 23% of total kids’ occasions.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B68F68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24" name="Straight Connector 23"/>
          <p:cNvCxnSpPr>
            <a:cxnSpLocks/>
          </p:cNvCxnSpPr>
          <p:nvPr/>
        </p:nvCxnSpPr>
        <p:spPr>
          <a:xfrm flipH="1" flipV="1">
            <a:off x="4314093" y="5088835"/>
            <a:ext cx="1208523" cy="53576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cxnSpLocks/>
            <a:endCxn id="19" idx="3"/>
          </p:cNvCxnSpPr>
          <p:nvPr/>
        </p:nvCxnSpPr>
        <p:spPr>
          <a:xfrm flipH="1">
            <a:off x="2284549" y="2735580"/>
            <a:ext cx="2904671" cy="69728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Filter2"/>
          <p:cNvSpPr/>
          <p:nvPr/>
        </p:nvSpPr>
        <p:spPr>
          <a:xfrm>
            <a:off x="426720" y="2888095"/>
            <a:ext cx="1857829" cy="108952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B68F68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OCCASION SIZE AMONG TOTAL</a:t>
            </a:r>
          </a:p>
          <a:p>
            <a:pPr lvl="0">
              <a:lnSpc>
                <a:spcPct val="90000"/>
              </a:lnSpc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“40% of total</a:t>
            </a:r>
            <a:r>
              <a:rPr lang="en-US" sz="1200" i="1" dirty="0">
                <a:solidFill>
                  <a:prstClr val="black">
                    <a:lumMod val="50000"/>
                    <a:lumOff val="50000"/>
                  </a:prstClr>
                </a:solidFill>
              </a:rPr>
              <a:t>&lt;Additional Filter&gt;occasions 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are considered Early </a:t>
            </a:r>
            <a:r>
              <a:rPr lang="en-US" sz="1200" i="1" dirty="0">
                <a:solidFill>
                  <a:prstClr val="black">
                    <a:lumMod val="50000"/>
                    <a:lumOff val="50000"/>
                  </a:prstClr>
                </a:solidFill>
                <a:latin typeface="Arial"/>
              </a:rPr>
              <a:t>Breakfast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.”</a:t>
            </a:r>
          </a:p>
        </p:txBody>
      </p:sp>
      <p:sp>
        <p:nvSpPr>
          <p:cNvPr id="21" name="Rectangle 20"/>
          <p:cNvSpPr/>
          <p:nvPr/>
        </p:nvSpPr>
        <p:spPr>
          <a:xfrm>
            <a:off x="323439" y="5217081"/>
            <a:ext cx="2150396" cy="258532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B68F68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INDEX: KIDS TO TOTAL</a:t>
            </a:r>
          </a:p>
        </p:txBody>
      </p:sp>
      <p:cxnSp>
        <p:nvCxnSpPr>
          <p:cNvPr id="22" name="Straight Connector 21"/>
          <p:cNvCxnSpPr>
            <a:cxnSpLocks/>
          </p:cNvCxnSpPr>
          <p:nvPr/>
        </p:nvCxnSpPr>
        <p:spPr>
          <a:xfrm flipH="1">
            <a:off x="1960687" y="3215640"/>
            <a:ext cx="2451293" cy="198120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6" name="Table 25"/>
          <p:cNvGraphicFramePr>
            <a:graphicFrameLocks noGrp="1"/>
          </p:cNvGraphicFramePr>
          <p:nvPr/>
        </p:nvGraphicFramePr>
        <p:xfrm>
          <a:off x="313359" y="5427818"/>
          <a:ext cx="1279018" cy="4267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79018">
                  <a:extLst>
                    <a:ext uri="{9D8B030D-6E8A-4147-A177-3AD203B41FA5}">
                      <a16:colId xmlns:a16="http://schemas.microsoft.com/office/drawing/2014/main" val="4261540772"/>
                    </a:ext>
                  </a:extLst>
                </a:gridCol>
              </a:tblGrid>
              <a:tr h="124649"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Kids</a:t>
                      </a:r>
                      <a:r>
                        <a:rPr lang="en-US" sz="800" b="1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 Occasion Size %</a:t>
                      </a:r>
                      <a:endParaRPr lang="en-US" sz="800" b="1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7289655"/>
                  </a:ext>
                </a:extLst>
              </a:tr>
              <a:tr h="124649"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Total Occasion Size %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1247805"/>
                  </a:ext>
                </a:extLst>
              </a:tr>
            </a:tbl>
          </a:graphicData>
        </a:graphic>
      </p:graphicFrame>
      <p:sp>
        <p:nvSpPr>
          <p:cNvPr id="29" name="TextBox 28"/>
          <p:cNvSpPr txBox="1"/>
          <p:nvPr/>
        </p:nvSpPr>
        <p:spPr>
          <a:xfrm>
            <a:off x="1544127" y="5493795"/>
            <a:ext cx="14271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x </a:t>
            </a: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100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= </a:t>
            </a: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INDEX</a:t>
            </a:r>
          </a:p>
        </p:txBody>
      </p:sp>
      <p:sp>
        <p:nvSpPr>
          <p:cNvPr id="31" name="Rectangle 30"/>
          <p:cNvSpPr/>
          <p:nvPr/>
        </p:nvSpPr>
        <p:spPr>
          <a:xfrm>
            <a:off x="288281" y="5814066"/>
            <a:ext cx="3574527" cy="424732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On Early Morning Bite, kids underindex vs. total, while kids overindex on Family Breakfast. </a:t>
            </a:r>
          </a:p>
        </p:txBody>
      </p:sp>
      <p:sp>
        <p:nvSpPr>
          <p:cNvPr id="35" name="Rectangle 34"/>
          <p:cNvSpPr/>
          <p:nvPr/>
        </p:nvSpPr>
        <p:spPr>
          <a:xfrm>
            <a:off x="9800598" y="4115227"/>
            <a:ext cx="2354136" cy="627864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B68F68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SIGNIFICANCE TESTING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Green/Red font color indicates significantly high/low vs Total.</a:t>
            </a:r>
          </a:p>
        </p:txBody>
      </p:sp>
      <p:cxnSp>
        <p:nvCxnSpPr>
          <p:cNvPr id="36" name="Straight Connector 35"/>
          <p:cNvCxnSpPr>
            <a:cxnSpLocks/>
          </p:cNvCxnSpPr>
          <p:nvPr/>
        </p:nvCxnSpPr>
        <p:spPr>
          <a:xfrm flipH="1">
            <a:off x="7877908" y="4544840"/>
            <a:ext cx="1922693" cy="882978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3">
            <a:extLst>
              <a:ext uri="{FF2B5EF4-FFF2-40B4-BE49-F238E27FC236}">
                <a16:creationId xmlns:a16="http://schemas.microsoft.com/office/drawing/2014/main" id="{92E3196D-CEB0-4098-BEDB-5E606476DF56}"/>
              </a:ext>
            </a:extLst>
          </p:cNvPr>
          <p:cNvSpPr txBox="1"/>
          <p:nvPr/>
        </p:nvSpPr>
        <p:spPr>
          <a:xfrm>
            <a:off x="3547806" y="6564638"/>
            <a:ext cx="205697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defRPr/>
            </a:pPr>
            <a:r>
              <a:rPr lang="en-US" sz="900" dirty="0">
                <a:solidFill>
                  <a:prstClr val="black">
                    <a:lumMod val="50000"/>
                    <a:lumOff val="50000"/>
                  </a:prstClr>
                </a:solidFill>
              </a:rPr>
              <a:t>* Refer to Notes for Additional Filters</a:t>
            </a:r>
          </a:p>
        </p:txBody>
      </p:sp>
    </p:spTree>
    <p:extLst>
      <p:ext uri="{BB962C8B-B14F-4D97-AF65-F5344CB8AC3E}">
        <p14:creationId xmlns:p14="http://schemas.microsoft.com/office/powerpoint/2010/main" val="36692866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7399052-71AD-41F4-BFBB-562A83230C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6025" y="774700"/>
            <a:ext cx="8290006" cy="442987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6719" y="193114"/>
            <a:ext cx="4878612" cy="944762"/>
          </a:xfrm>
        </p:spPr>
        <p:txBody>
          <a:bodyPr>
            <a:normAutofit/>
          </a:bodyPr>
          <a:lstStyle/>
          <a:p>
            <a:r>
              <a:rPr lang="en-US" dirty="0"/>
              <a:t>KIDS INTERPRETATION GUIDE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6DCA39-FE7E-4B33-9419-C9BB65BD885E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9" name="Straight Connector 8"/>
          <p:cNvCxnSpPr>
            <a:cxnSpLocks/>
          </p:cNvCxnSpPr>
          <p:nvPr/>
        </p:nvCxnSpPr>
        <p:spPr>
          <a:xfrm flipH="1">
            <a:off x="2284550" y="1623060"/>
            <a:ext cx="1263256" cy="16547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ilter1"/>
          <p:cNvSpPr>
            <a:spLocks/>
          </p:cNvSpPr>
          <p:nvPr/>
        </p:nvSpPr>
        <p:spPr>
          <a:xfrm>
            <a:off x="418090" y="1041316"/>
            <a:ext cx="1857829" cy="108952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B68F68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WHERE CONSUMED</a:t>
            </a:r>
          </a:p>
          <a:p>
            <a:pPr lvl="0">
              <a:lnSpc>
                <a:spcPct val="90000"/>
              </a:lnSpc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“</a:t>
            </a:r>
            <a:r>
              <a:rPr lang="en-US" sz="1200" i="1" dirty="0">
                <a:solidFill>
                  <a:prstClr val="black">
                    <a:lumMod val="50000"/>
                    <a:lumOff val="50000"/>
                  </a:prstClr>
                </a:solidFill>
                <a:latin typeface="Arial"/>
              </a:rPr>
              <a:t>94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% of kids’</a:t>
            </a:r>
            <a:r>
              <a:rPr lang="en-US" sz="1200" i="1" dirty="0">
                <a:solidFill>
                  <a:prstClr val="black">
                    <a:lumMod val="50000"/>
                    <a:lumOff val="50000"/>
                  </a:prstClr>
                </a:solidFill>
              </a:rPr>
              <a:t>&lt;Additional Filter&gt;Family Breakfast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occasions occur at home, compared to </a:t>
            </a:r>
            <a:r>
              <a:rPr lang="en-US" sz="1200" i="1" dirty="0">
                <a:solidFill>
                  <a:prstClr val="black">
                    <a:lumMod val="50000"/>
                    <a:lumOff val="50000"/>
                  </a:prstClr>
                </a:solidFill>
                <a:latin typeface="Arial"/>
              </a:rPr>
              <a:t>78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% of total kids occasions.”</a:t>
            </a:r>
          </a:p>
        </p:txBody>
      </p:sp>
      <p:cxnSp>
        <p:nvCxnSpPr>
          <p:cNvPr id="17" name="Straight Connector 16"/>
          <p:cNvCxnSpPr>
            <a:cxnSpLocks/>
          </p:cNvCxnSpPr>
          <p:nvPr/>
        </p:nvCxnSpPr>
        <p:spPr>
          <a:xfrm flipH="1">
            <a:off x="2381061" y="2112375"/>
            <a:ext cx="1108899" cy="55278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Filter2"/>
          <p:cNvSpPr>
            <a:spLocks/>
          </p:cNvSpPr>
          <p:nvPr/>
        </p:nvSpPr>
        <p:spPr>
          <a:xfrm>
            <a:off x="426720" y="2112375"/>
            <a:ext cx="1857829" cy="108952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B68F68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PURCHASE CHANNEL</a:t>
            </a:r>
          </a:p>
          <a:p>
            <a:pPr lvl="0">
              <a:lnSpc>
                <a:spcPct val="90000"/>
              </a:lnSpc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“</a:t>
            </a:r>
            <a:r>
              <a:rPr lang="en-US" sz="1200" i="1" dirty="0">
                <a:solidFill>
                  <a:prstClr val="black">
                    <a:lumMod val="50000"/>
                    <a:lumOff val="50000"/>
                  </a:prstClr>
                </a:solidFill>
                <a:latin typeface="Arial"/>
              </a:rPr>
              <a:t>63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% of kids’</a:t>
            </a:r>
            <a:r>
              <a:rPr lang="en-US" sz="1200" i="1" dirty="0">
                <a:solidFill>
                  <a:prstClr val="black">
                    <a:lumMod val="50000"/>
                    <a:lumOff val="50000"/>
                  </a:prstClr>
                </a:solidFill>
              </a:rPr>
              <a:t>&lt;Additional Filter&gt;Early Morning Bites 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items are purchased at </a:t>
            </a:r>
            <a:r>
              <a:rPr lang="en-US" sz="1200" i="1" dirty="0" err="1">
                <a:solidFill>
                  <a:prstClr val="black">
                    <a:lumMod val="50000"/>
                    <a:lumOff val="50000"/>
                  </a:prstClr>
                </a:solidFill>
                <a:latin typeface="Arial"/>
              </a:rPr>
              <a:t>Grocery,Natural</a:t>
            </a:r>
            <a:r>
              <a:rPr lang="en-US" sz="1200" i="1" dirty="0">
                <a:solidFill>
                  <a:prstClr val="black">
                    <a:lumMod val="50000"/>
                    <a:lumOff val="50000"/>
                  </a:prstClr>
                </a:solidFill>
                <a:latin typeface="Arial"/>
              </a:rPr>
              <a:t> Store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.”</a:t>
            </a:r>
          </a:p>
        </p:txBody>
      </p:sp>
      <p:cxnSp>
        <p:nvCxnSpPr>
          <p:cNvPr id="22" name="Straight Connector 21"/>
          <p:cNvCxnSpPr>
            <a:cxnSpLocks/>
          </p:cNvCxnSpPr>
          <p:nvPr/>
        </p:nvCxnSpPr>
        <p:spPr>
          <a:xfrm flipH="1">
            <a:off x="2284551" y="2915478"/>
            <a:ext cx="1293536" cy="460549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9622279" y="5520717"/>
            <a:ext cx="2354136" cy="627864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vl="0">
              <a:lnSpc>
                <a:spcPct val="90000"/>
              </a:lnSpc>
              <a:defRPr/>
            </a:pPr>
            <a:r>
              <a:rPr lang="en-US" sz="1200" b="1" dirty="0">
                <a:solidFill>
                  <a:srgbClr val="B68F68"/>
                </a:solidFill>
              </a:rPr>
              <a:t>SIGNIFICANCE TESTING</a:t>
            </a:r>
          </a:p>
          <a:p>
            <a:pPr lvl="0">
              <a:defRPr/>
            </a:pPr>
            <a:r>
              <a:rPr lang="en-US" sz="1200" dirty="0">
                <a:solidFill>
                  <a:prstClr val="black">
                    <a:lumMod val="50000"/>
                    <a:lumOff val="50000"/>
                  </a:prstClr>
                </a:solidFill>
              </a:rPr>
              <a:t>Green/Red font color indicates significantly high/low vs Total.</a:t>
            </a:r>
          </a:p>
        </p:txBody>
      </p:sp>
      <p:cxnSp>
        <p:nvCxnSpPr>
          <p:cNvPr id="36" name="Straight Connector 35"/>
          <p:cNvCxnSpPr>
            <a:cxnSpLocks/>
          </p:cNvCxnSpPr>
          <p:nvPr/>
        </p:nvCxnSpPr>
        <p:spPr>
          <a:xfrm flipH="1" flipV="1">
            <a:off x="9223513" y="5187636"/>
            <a:ext cx="398767" cy="287978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Filter3"/>
          <p:cNvSpPr>
            <a:spLocks/>
          </p:cNvSpPr>
          <p:nvPr/>
        </p:nvSpPr>
        <p:spPr>
          <a:xfrm>
            <a:off x="426720" y="3183433"/>
            <a:ext cx="1857829" cy="92333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B68F68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CONSUMER AGE</a:t>
            </a:r>
          </a:p>
          <a:p>
            <a:pPr lvl="0">
              <a:lnSpc>
                <a:spcPct val="90000"/>
              </a:lnSpc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“</a:t>
            </a:r>
            <a:r>
              <a:rPr lang="en-US" sz="1200" i="1" dirty="0">
                <a:solidFill>
                  <a:prstClr val="black">
                    <a:lumMod val="50000"/>
                    <a:lumOff val="50000"/>
                  </a:prstClr>
                </a:solidFill>
                <a:latin typeface="Arial"/>
              </a:rPr>
              <a:t>30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% of kids’</a:t>
            </a:r>
            <a:r>
              <a:rPr lang="en-US" sz="1200" i="1" dirty="0">
                <a:solidFill>
                  <a:prstClr val="black">
                    <a:lumMod val="50000"/>
                    <a:lumOff val="50000"/>
                  </a:prstClr>
                </a:solidFill>
              </a:rPr>
              <a:t>&lt;Additional Filter&gt;Family Breakfast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occasions are eaten by a child 4-6 years old.”</a:t>
            </a:r>
          </a:p>
        </p:txBody>
      </p:sp>
      <p:cxnSp>
        <p:nvCxnSpPr>
          <p:cNvPr id="28" name="Straight Connector 27"/>
          <p:cNvCxnSpPr>
            <a:cxnSpLocks/>
          </p:cNvCxnSpPr>
          <p:nvPr/>
        </p:nvCxnSpPr>
        <p:spPr>
          <a:xfrm flipH="1">
            <a:off x="2268555" y="3390620"/>
            <a:ext cx="1492916" cy="88973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Filter4"/>
          <p:cNvSpPr>
            <a:spLocks/>
          </p:cNvSpPr>
          <p:nvPr/>
        </p:nvSpPr>
        <p:spPr>
          <a:xfrm>
            <a:off x="410725" y="4171392"/>
            <a:ext cx="2158995" cy="108952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B68F68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AVG. CONSUMER HOUSEHOLD SIZE</a:t>
            </a:r>
          </a:p>
          <a:p>
            <a:pPr lvl="0">
              <a:lnSpc>
                <a:spcPct val="90000"/>
              </a:lnSpc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“The average HH Size’ </a:t>
            </a:r>
            <a:r>
              <a:rPr lang="en-US" sz="1200" i="1" dirty="0">
                <a:solidFill>
                  <a:prstClr val="black">
                    <a:lumMod val="50000"/>
                    <a:lumOff val="50000"/>
                  </a:prstClr>
                </a:solidFill>
                <a:latin typeface="Arial"/>
              </a:rPr>
              <a:t>in</a:t>
            </a:r>
            <a:r>
              <a:rPr lang="en-US" sz="1200" i="1" dirty="0">
                <a:solidFill>
                  <a:prstClr val="black">
                    <a:lumMod val="50000"/>
                    <a:lumOff val="50000"/>
                  </a:prstClr>
                </a:solidFill>
              </a:rPr>
              <a:t>&lt;Additional Filter&gt;Family Breakfast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occasion is about 4 people. ”</a:t>
            </a:r>
          </a:p>
        </p:txBody>
      </p:sp>
      <p:cxnSp>
        <p:nvCxnSpPr>
          <p:cNvPr id="37" name="Straight Connector 36"/>
          <p:cNvCxnSpPr>
            <a:cxnSpLocks/>
          </p:cNvCxnSpPr>
          <p:nvPr/>
        </p:nvCxnSpPr>
        <p:spPr>
          <a:xfrm flipH="1">
            <a:off x="2245263" y="3505927"/>
            <a:ext cx="1984092" cy="183009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Filter5"/>
          <p:cNvSpPr/>
          <p:nvPr/>
        </p:nvSpPr>
        <p:spPr>
          <a:xfrm>
            <a:off x="387433" y="5325550"/>
            <a:ext cx="2017666" cy="108952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B68F68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AVG. CONSUMER HOUSEHOLD INCOME</a:t>
            </a:r>
          </a:p>
          <a:p>
            <a:pPr lvl="0">
              <a:lnSpc>
                <a:spcPct val="90000"/>
              </a:lnSpc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“The average HH Income</a:t>
            </a:r>
            <a:r>
              <a:rPr lang="en-US" sz="1200" i="1" dirty="0">
                <a:solidFill>
                  <a:prstClr val="black">
                    <a:lumMod val="50000"/>
                    <a:lumOff val="50000"/>
                  </a:prstClr>
                </a:solidFill>
              </a:rPr>
              <a:t>’ in&lt;Additional Filter&gt;</a:t>
            </a:r>
            <a:r>
              <a:rPr lang="en-US" sz="1200" i="1" dirty="0">
                <a:solidFill>
                  <a:prstClr val="black">
                    <a:lumMod val="50000"/>
                    <a:lumOff val="50000"/>
                  </a:prstClr>
                </a:solidFill>
                <a:latin typeface="Arial"/>
              </a:rPr>
              <a:t>Family Breakfast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occasion is $</a:t>
            </a:r>
            <a:r>
              <a:rPr lang="en-US" sz="1200" i="1" dirty="0">
                <a:solidFill>
                  <a:prstClr val="black">
                    <a:lumMod val="50000"/>
                    <a:lumOff val="50000"/>
                  </a:prstClr>
                </a:solidFill>
                <a:latin typeface="Arial"/>
              </a:rPr>
              <a:t>90.93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k annually.”</a:t>
            </a:r>
          </a:p>
        </p:txBody>
      </p:sp>
      <p:cxnSp>
        <p:nvCxnSpPr>
          <p:cNvPr id="40" name="Straight Connector 39"/>
          <p:cNvCxnSpPr>
            <a:cxnSpLocks/>
          </p:cNvCxnSpPr>
          <p:nvPr/>
        </p:nvCxnSpPr>
        <p:spPr>
          <a:xfrm flipH="1">
            <a:off x="4213363" y="3776870"/>
            <a:ext cx="1091968" cy="141076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Filter6"/>
          <p:cNvSpPr/>
          <p:nvPr/>
        </p:nvSpPr>
        <p:spPr>
          <a:xfrm>
            <a:off x="3077036" y="5177207"/>
            <a:ext cx="1857829" cy="108952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B68F68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WHO WITH</a:t>
            </a:r>
          </a:p>
          <a:p>
            <a:pPr lvl="0">
              <a:lnSpc>
                <a:spcPct val="90000"/>
              </a:lnSpc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“On </a:t>
            </a:r>
            <a:r>
              <a:rPr lang="en-US" sz="1200" i="1" dirty="0">
                <a:solidFill>
                  <a:prstClr val="black">
                    <a:lumMod val="50000"/>
                    <a:lumOff val="50000"/>
                  </a:prstClr>
                </a:solidFill>
                <a:latin typeface="Arial"/>
              </a:rPr>
              <a:t>8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% of kids’</a:t>
            </a:r>
            <a:r>
              <a:rPr lang="en-US" sz="1200" i="1" dirty="0">
                <a:solidFill>
                  <a:prstClr val="black">
                    <a:lumMod val="50000"/>
                    <a:lumOff val="50000"/>
                  </a:prstClr>
                </a:solidFill>
              </a:rPr>
              <a:t>&lt;Additional Filter&gt;Early 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Morning Bite occasions, the child eats alone.”</a:t>
            </a:r>
          </a:p>
        </p:txBody>
      </p:sp>
      <p:sp>
        <p:nvSpPr>
          <p:cNvPr id="43" name="Filter7"/>
          <p:cNvSpPr/>
          <p:nvPr/>
        </p:nvSpPr>
        <p:spPr>
          <a:xfrm>
            <a:off x="5258067" y="5171650"/>
            <a:ext cx="1857829" cy="108952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B68F68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TOP ACTIVITIES</a:t>
            </a:r>
          </a:p>
          <a:p>
            <a:pPr lvl="0">
              <a:lnSpc>
                <a:spcPct val="90000"/>
              </a:lnSpc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“</a:t>
            </a:r>
            <a:r>
              <a:rPr kumimoji="0" lang="en-US" sz="1200" b="0" i="1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On 25% 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of kids’</a:t>
            </a:r>
            <a:r>
              <a:rPr lang="en-US" sz="1200" i="1" dirty="0">
                <a:solidFill>
                  <a:prstClr val="black">
                    <a:lumMod val="50000"/>
                    <a:lumOff val="50000"/>
                  </a:prstClr>
                </a:solidFill>
              </a:rPr>
              <a:t>&lt;Additional Filter&gt;Early Morning Bite occasions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, the child is watching TV.”</a:t>
            </a:r>
          </a:p>
        </p:txBody>
      </p:sp>
      <p:cxnSp>
        <p:nvCxnSpPr>
          <p:cNvPr id="44" name="Straight Connector 43"/>
          <p:cNvCxnSpPr>
            <a:cxnSpLocks/>
          </p:cNvCxnSpPr>
          <p:nvPr/>
        </p:nvCxnSpPr>
        <p:spPr>
          <a:xfrm>
            <a:off x="5975287" y="4280355"/>
            <a:ext cx="1" cy="892541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3">
            <a:extLst>
              <a:ext uri="{FF2B5EF4-FFF2-40B4-BE49-F238E27FC236}">
                <a16:creationId xmlns:a16="http://schemas.microsoft.com/office/drawing/2014/main" id="{5A789EC8-56F1-4458-A72F-9099E4535C96}"/>
              </a:ext>
            </a:extLst>
          </p:cNvPr>
          <p:cNvSpPr txBox="1"/>
          <p:nvPr/>
        </p:nvSpPr>
        <p:spPr>
          <a:xfrm>
            <a:off x="3547806" y="6564638"/>
            <a:ext cx="205697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defRPr/>
            </a:pPr>
            <a:r>
              <a:rPr lang="en-US" sz="900" dirty="0">
                <a:solidFill>
                  <a:prstClr val="black">
                    <a:lumMod val="50000"/>
                    <a:lumOff val="50000"/>
                  </a:prstClr>
                </a:solidFill>
              </a:rPr>
              <a:t>* Refer to Notes for Additional Filters</a:t>
            </a:r>
          </a:p>
        </p:txBody>
      </p:sp>
    </p:spTree>
    <p:extLst>
      <p:ext uri="{BB962C8B-B14F-4D97-AF65-F5344CB8AC3E}">
        <p14:creationId xmlns:p14="http://schemas.microsoft.com/office/powerpoint/2010/main" val="29683726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26720" y="173734"/>
            <a:ext cx="10536700" cy="549275"/>
          </a:xfrm>
        </p:spPr>
        <p:txBody>
          <a:bodyPr/>
          <a:lstStyle/>
          <a:p>
            <a:r>
              <a:rPr lang="en-US" dirty="0"/>
              <a:t>OCCASION DEFINITIONS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6DCA39-FE7E-4B33-9419-C9BB65BD885E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26720" y="796619"/>
            <a:ext cx="11338560" cy="31072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  <a:latin typeface="Franklin Gothic Book" panose="020B0503020102020204" pitchFamily="34" charset="0"/>
              </a:rPr>
              <a:t>The </a:t>
            </a:r>
            <a:r>
              <a:rPr lang="en-US" dirty="0">
                <a:solidFill>
                  <a:schemeClr val="tx1"/>
                </a:solidFill>
                <a:latin typeface="Franklin Gothic Medium" panose="020B0603020102020204" pitchFamily="34" charset="0"/>
              </a:rPr>
              <a:t>14 occasion types </a:t>
            </a:r>
            <a:r>
              <a:rPr lang="en-US" dirty="0">
                <a:solidFill>
                  <a:schemeClr val="tx1"/>
                </a:solidFill>
                <a:latin typeface="Franklin Gothic Book" panose="020B0503020102020204" pitchFamily="34" charset="0"/>
              </a:rPr>
              <a:t>are defined by combinations of respondent answers to the following questions:</a:t>
            </a:r>
          </a:p>
        </p:txBody>
      </p:sp>
      <p:sp>
        <p:nvSpPr>
          <p:cNvPr id="10" name="Freeform 9"/>
          <p:cNvSpPr/>
          <p:nvPr/>
        </p:nvSpPr>
        <p:spPr>
          <a:xfrm>
            <a:off x="457656" y="2181255"/>
            <a:ext cx="2651760" cy="1876449"/>
          </a:xfrm>
          <a:custGeom>
            <a:avLst/>
            <a:gdLst>
              <a:gd name="connsiteX0" fmla="*/ 0 w 2363390"/>
              <a:gd name="connsiteY0" fmla="*/ 0 h 1418034"/>
              <a:gd name="connsiteX1" fmla="*/ 2363390 w 2363390"/>
              <a:gd name="connsiteY1" fmla="*/ 0 h 1418034"/>
              <a:gd name="connsiteX2" fmla="*/ 2363390 w 2363390"/>
              <a:gd name="connsiteY2" fmla="*/ 1418034 h 1418034"/>
              <a:gd name="connsiteX3" fmla="*/ 0 w 2363390"/>
              <a:gd name="connsiteY3" fmla="*/ 1418034 h 1418034"/>
              <a:gd name="connsiteX4" fmla="*/ 0 w 2363390"/>
              <a:gd name="connsiteY4" fmla="*/ 0 h 1418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63390" h="1418034">
                <a:moveTo>
                  <a:pt x="0" y="0"/>
                </a:moveTo>
                <a:lnTo>
                  <a:pt x="2363390" y="0"/>
                </a:lnTo>
                <a:lnTo>
                  <a:pt x="2363390" y="1418034"/>
                </a:lnTo>
                <a:lnTo>
                  <a:pt x="0" y="1418034"/>
                </a:lnTo>
                <a:lnTo>
                  <a:pt x="0" y="0"/>
                </a:lnTo>
                <a:close/>
              </a:path>
            </a:pathLst>
          </a:custGeom>
          <a:noFill/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1440" tIns="91440" rIns="91440" bIns="91440" numCol="1" spcCol="1270" anchor="t" anchorCtr="0">
            <a:noAutofit/>
          </a:bodyPr>
          <a:lstStyle/>
          <a:p>
            <a:pPr marL="0" marR="0" lvl="0" indent="0" algn="l" defTabSz="711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>
                <a:srgbClr val="DA2348"/>
              </a:buClr>
              <a:buSzTx/>
              <a:buFontTx/>
              <a:buNone/>
              <a:tabLst/>
              <a:defRPr/>
            </a:pPr>
            <a:r>
              <a:rPr kumimoji="0" lang="en-US" sz="1400" i="0" u="none" strike="noStrike" kern="1200" cap="none" spc="0" normalizeH="0" baseline="0" noProof="0" dirty="0">
                <a:ln/>
                <a:solidFill>
                  <a:srgbClr val="DB1348"/>
                </a:solidFill>
                <a:effectLst/>
                <a:uLnTx/>
                <a:uFillTx/>
                <a:latin typeface="Franklin Gothic Medium" panose="020B0603020102020204" pitchFamily="34" charset="0"/>
              </a:rPr>
              <a:t>Would you describe this occasion as:</a:t>
            </a:r>
          </a:p>
          <a:p>
            <a:pPr marL="285750" marR="0" lvl="0" indent="-285750" algn="l" defTabSz="914400" rtl="0" eaLnBrk="1" fontAlgn="b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>
                <a:srgbClr val="DA234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A meal</a:t>
            </a:r>
          </a:p>
          <a:p>
            <a:pPr marL="285750" marR="0" lvl="0" indent="-285750" algn="l" defTabSz="914400" rtl="0" eaLnBrk="1" fontAlgn="b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>
                <a:srgbClr val="DA234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A snack</a:t>
            </a:r>
          </a:p>
          <a:p>
            <a:pPr marL="285750" marR="0" lvl="0" indent="-285750" algn="l" defTabSz="914400" rtl="0" eaLnBrk="1" fontAlgn="b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>
                <a:srgbClr val="DA234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A beverage</a:t>
            </a:r>
          </a:p>
          <a:p>
            <a:pPr marL="285750" marR="0" lvl="0" indent="-285750" algn="l" defTabSz="914400" rtl="0" eaLnBrk="1" fontAlgn="b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>
                <a:srgbClr val="DA234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Something else</a:t>
            </a:r>
          </a:p>
        </p:txBody>
      </p:sp>
      <p:sp>
        <p:nvSpPr>
          <p:cNvPr id="11" name="Freeform 10"/>
          <p:cNvSpPr/>
          <p:nvPr/>
        </p:nvSpPr>
        <p:spPr>
          <a:xfrm>
            <a:off x="3066845" y="2181255"/>
            <a:ext cx="2756287" cy="3269420"/>
          </a:xfrm>
          <a:custGeom>
            <a:avLst/>
            <a:gdLst>
              <a:gd name="connsiteX0" fmla="*/ 0 w 2363390"/>
              <a:gd name="connsiteY0" fmla="*/ 0 h 1418034"/>
              <a:gd name="connsiteX1" fmla="*/ 2363390 w 2363390"/>
              <a:gd name="connsiteY1" fmla="*/ 0 h 1418034"/>
              <a:gd name="connsiteX2" fmla="*/ 2363390 w 2363390"/>
              <a:gd name="connsiteY2" fmla="*/ 1418034 h 1418034"/>
              <a:gd name="connsiteX3" fmla="*/ 0 w 2363390"/>
              <a:gd name="connsiteY3" fmla="*/ 1418034 h 1418034"/>
              <a:gd name="connsiteX4" fmla="*/ 0 w 2363390"/>
              <a:gd name="connsiteY4" fmla="*/ 0 h 1418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63390" h="1418034">
                <a:moveTo>
                  <a:pt x="0" y="0"/>
                </a:moveTo>
                <a:lnTo>
                  <a:pt x="2363390" y="0"/>
                </a:lnTo>
                <a:lnTo>
                  <a:pt x="2363390" y="1418034"/>
                </a:lnTo>
                <a:lnTo>
                  <a:pt x="0" y="1418034"/>
                </a:lnTo>
                <a:lnTo>
                  <a:pt x="0" y="0"/>
                </a:lnTo>
                <a:close/>
              </a:path>
            </a:pathLst>
          </a:custGeom>
          <a:noFill/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1440" tIns="91440" rIns="91440" bIns="91440" numCol="1" spcCol="1270" anchor="t" anchorCtr="0">
            <a:noAutofit/>
          </a:bodyPr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>
                <a:srgbClr val="DA2348"/>
              </a:buClr>
              <a:defRPr/>
            </a:pPr>
            <a:r>
              <a:rPr lang="en-US" sz="1400" dirty="0">
                <a:ln/>
                <a:solidFill>
                  <a:srgbClr val="DB1348"/>
                </a:solidFill>
                <a:latin typeface="Franklin Gothic Medium" panose="020B0603020102020204" pitchFamily="34" charset="0"/>
              </a:rPr>
              <a:t>Which best describes when you/your child had this occasion?</a:t>
            </a:r>
          </a:p>
          <a:p>
            <a:pPr marL="285750" marR="0" lvl="0" indent="-285750" algn="l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A234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Before breakfast</a:t>
            </a:r>
          </a:p>
          <a:p>
            <a:pPr marL="285750" marR="0" lvl="0" indent="-285750" algn="l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A234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Instead of breakfast</a:t>
            </a:r>
          </a:p>
          <a:p>
            <a:pPr marL="285750" marR="0" lvl="0" indent="-285750" algn="l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A234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Breakfast or with breakfast</a:t>
            </a:r>
          </a:p>
          <a:p>
            <a:pPr marL="285750" marR="0" lvl="0" indent="-285750" algn="l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A234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Between breakfast and lunch</a:t>
            </a:r>
          </a:p>
          <a:p>
            <a:pPr marL="285750" marR="0" lvl="0" indent="-285750" algn="l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A234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Instead of lunch</a:t>
            </a:r>
          </a:p>
          <a:p>
            <a:pPr marL="285750" marR="0" lvl="0" indent="-285750" algn="l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A234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Lunch or with lunch</a:t>
            </a:r>
          </a:p>
          <a:p>
            <a:pPr marL="285750" marR="0" lvl="0" indent="-285750" algn="l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A234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Between lunch and dinner</a:t>
            </a:r>
          </a:p>
          <a:p>
            <a:pPr marL="285750" marR="0" lvl="0" indent="-285750" algn="l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A234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Shortly after school / work</a:t>
            </a:r>
          </a:p>
          <a:p>
            <a:pPr marL="285750" marR="0" lvl="0" indent="-285750" algn="l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A234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Just before dinner / appetizers</a:t>
            </a:r>
          </a:p>
          <a:p>
            <a:pPr marL="285750" marR="0" lvl="0" indent="-285750" algn="l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A234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Instead of dinner</a:t>
            </a:r>
          </a:p>
          <a:p>
            <a:pPr marL="285750" marR="0" lvl="0" indent="-285750" algn="l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A234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Dinner or with dinner</a:t>
            </a:r>
          </a:p>
          <a:p>
            <a:pPr marL="285750" marR="0" lvl="0" indent="-285750" algn="l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A234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Immediately after dinner, as a dessert</a:t>
            </a:r>
          </a:p>
          <a:p>
            <a:pPr marL="285750" marR="0" lvl="0" indent="-285750" algn="l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A234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After dinner, in the evening</a:t>
            </a:r>
          </a:p>
          <a:p>
            <a:pPr marL="285750" marR="0" lvl="0" indent="-285750" algn="l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A234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Before going to bed</a:t>
            </a:r>
          </a:p>
          <a:p>
            <a:pPr marL="285750" marR="0" lvl="0" indent="-285750" algn="l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A234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In the middle of the night</a:t>
            </a:r>
          </a:p>
        </p:txBody>
      </p:sp>
      <p:sp>
        <p:nvSpPr>
          <p:cNvPr id="12" name="Freeform 11"/>
          <p:cNvSpPr/>
          <p:nvPr/>
        </p:nvSpPr>
        <p:spPr>
          <a:xfrm>
            <a:off x="6157580" y="2181254"/>
            <a:ext cx="2651760" cy="3269420"/>
          </a:xfrm>
          <a:custGeom>
            <a:avLst/>
            <a:gdLst>
              <a:gd name="connsiteX0" fmla="*/ 0 w 2363390"/>
              <a:gd name="connsiteY0" fmla="*/ 0 h 1418034"/>
              <a:gd name="connsiteX1" fmla="*/ 2363390 w 2363390"/>
              <a:gd name="connsiteY1" fmla="*/ 0 h 1418034"/>
              <a:gd name="connsiteX2" fmla="*/ 2363390 w 2363390"/>
              <a:gd name="connsiteY2" fmla="*/ 1418034 h 1418034"/>
              <a:gd name="connsiteX3" fmla="*/ 0 w 2363390"/>
              <a:gd name="connsiteY3" fmla="*/ 1418034 h 1418034"/>
              <a:gd name="connsiteX4" fmla="*/ 0 w 2363390"/>
              <a:gd name="connsiteY4" fmla="*/ 0 h 1418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63390" h="1418034">
                <a:moveTo>
                  <a:pt x="0" y="0"/>
                </a:moveTo>
                <a:lnTo>
                  <a:pt x="2363390" y="0"/>
                </a:lnTo>
                <a:lnTo>
                  <a:pt x="2363390" y="1418034"/>
                </a:lnTo>
                <a:lnTo>
                  <a:pt x="0" y="1418034"/>
                </a:lnTo>
                <a:lnTo>
                  <a:pt x="0" y="0"/>
                </a:lnTo>
                <a:close/>
              </a:path>
            </a:pathLst>
          </a:custGeom>
          <a:noFill/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1440" tIns="91440" rIns="91440" bIns="91440" numCol="1" spcCol="1270" anchor="t" anchorCtr="0">
            <a:noAutofit/>
          </a:bodyPr>
          <a:lstStyle/>
          <a:p>
            <a:pPr marR="0" lvl="0" indent="0" defTabSz="711200" fontAlgn="auto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>
                <a:srgbClr val="DA2348"/>
              </a:buClr>
              <a:buSzTx/>
              <a:buFontTx/>
              <a:buNone/>
              <a:tabLst/>
              <a:defRPr/>
            </a:pPr>
            <a:r>
              <a:rPr lang="en-US" sz="1400" dirty="0">
                <a:ln/>
                <a:solidFill>
                  <a:srgbClr val="DB1348"/>
                </a:solidFill>
                <a:latin typeface="Franklin Gothic Medium" panose="020B0603020102020204" pitchFamily="34" charset="0"/>
              </a:rPr>
              <a:t>Who else was with you/your child at this occasion?</a:t>
            </a:r>
          </a:p>
          <a:p>
            <a:pPr marL="285750" marR="0" lvl="0" indent="-285750" algn="l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A234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No one/I was alone</a:t>
            </a:r>
          </a:p>
          <a:p>
            <a:pPr marL="285750" marR="0" lvl="0" indent="-285750" algn="l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A234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My spouse/partner</a:t>
            </a:r>
          </a:p>
          <a:p>
            <a:pPr marL="285750" marR="0" lvl="0" indent="-285750" algn="l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A234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My child/children</a:t>
            </a:r>
          </a:p>
          <a:p>
            <a:pPr marL="285750" marR="0" lvl="0" indent="-285750" algn="l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A234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My parent(s)</a:t>
            </a:r>
          </a:p>
          <a:p>
            <a:pPr marL="285750" marR="0" lvl="0" indent="-285750" algn="l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A234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Other family</a:t>
            </a:r>
          </a:p>
          <a:p>
            <a:pPr marL="285750" marR="0" lvl="0" indent="-285750" algn="l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A234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Colleagues/Co-workers</a:t>
            </a:r>
          </a:p>
          <a:p>
            <a:pPr marL="285750" marR="0" lvl="0" indent="-285750" algn="l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A234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Several friends</a:t>
            </a:r>
          </a:p>
          <a:p>
            <a:pPr marL="285750" marR="0" lvl="0" indent="-285750" algn="l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A234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One friend</a:t>
            </a:r>
          </a:p>
          <a:p>
            <a:pPr marL="285750" marR="0" lvl="0" indent="-285750" algn="l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A234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Other</a:t>
            </a:r>
          </a:p>
        </p:txBody>
      </p:sp>
      <p:sp>
        <p:nvSpPr>
          <p:cNvPr id="13" name="Freeform 12"/>
          <p:cNvSpPr/>
          <p:nvPr/>
        </p:nvSpPr>
        <p:spPr>
          <a:xfrm>
            <a:off x="8919612" y="2181253"/>
            <a:ext cx="3181227" cy="5027539"/>
          </a:xfrm>
          <a:custGeom>
            <a:avLst/>
            <a:gdLst>
              <a:gd name="connsiteX0" fmla="*/ 0 w 2363390"/>
              <a:gd name="connsiteY0" fmla="*/ 0 h 1418034"/>
              <a:gd name="connsiteX1" fmla="*/ 2363390 w 2363390"/>
              <a:gd name="connsiteY1" fmla="*/ 0 h 1418034"/>
              <a:gd name="connsiteX2" fmla="*/ 2363390 w 2363390"/>
              <a:gd name="connsiteY2" fmla="*/ 1418034 h 1418034"/>
              <a:gd name="connsiteX3" fmla="*/ 0 w 2363390"/>
              <a:gd name="connsiteY3" fmla="*/ 1418034 h 1418034"/>
              <a:gd name="connsiteX4" fmla="*/ 0 w 2363390"/>
              <a:gd name="connsiteY4" fmla="*/ 0 h 1418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63390" h="1418034">
                <a:moveTo>
                  <a:pt x="0" y="0"/>
                </a:moveTo>
                <a:lnTo>
                  <a:pt x="2363390" y="0"/>
                </a:lnTo>
                <a:lnTo>
                  <a:pt x="2363390" y="1418034"/>
                </a:lnTo>
                <a:lnTo>
                  <a:pt x="0" y="1418034"/>
                </a:lnTo>
                <a:lnTo>
                  <a:pt x="0" y="0"/>
                </a:lnTo>
                <a:close/>
              </a:path>
            </a:pathLst>
          </a:custGeom>
          <a:noFill/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1440" tIns="91440" rIns="91440" bIns="91440" numCol="1" spcCol="1270" anchor="t" anchorCtr="0">
            <a:noAutofit/>
          </a:bodyPr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>
                <a:srgbClr val="DA2348"/>
              </a:buClr>
              <a:defRPr/>
            </a:pPr>
            <a:r>
              <a:rPr lang="en-US" sz="1400" dirty="0">
                <a:ln/>
                <a:solidFill>
                  <a:srgbClr val="DB1348"/>
                </a:solidFill>
                <a:latin typeface="Franklin Gothic Medium" panose="020B0603020102020204" pitchFamily="34" charset="0"/>
              </a:rPr>
              <a:t>Where did you/your child eat/drink during this occasion?</a:t>
            </a:r>
          </a:p>
          <a:p>
            <a:pPr marL="171450" marR="0" lvl="0" indent="-17145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A234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At home</a:t>
            </a:r>
          </a:p>
          <a:p>
            <a:pPr marL="171450" marR="0" lvl="0" indent="-17145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A234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At work/office</a:t>
            </a:r>
          </a:p>
          <a:p>
            <a:pPr marL="171450" marR="0" lvl="0" indent="-17145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A234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School Kindergarten through Grade 12</a:t>
            </a:r>
          </a:p>
          <a:p>
            <a:pPr marL="171450" marR="0" lvl="0" indent="-17145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A234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College/university</a:t>
            </a:r>
          </a:p>
          <a:p>
            <a:pPr marL="171450" marR="0" lvl="0" indent="-17145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A234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Coffee shop/café</a:t>
            </a:r>
          </a:p>
          <a:p>
            <a:pPr marL="171450" marR="0" lvl="0" indent="-17145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A234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Quick service restaurant/fast food restaurant</a:t>
            </a:r>
          </a:p>
          <a:p>
            <a:pPr marL="171450" marR="0" lvl="0" indent="-17145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A234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Sit down restaurant</a:t>
            </a:r>
          </a:p>
          <a:p>
            <a:pPr marL="171450" marR="0" lvl="0" indent="-17145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A234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Full-service restaurant</a:t>
            </a:r>
          </a:p>
          <a:p>
            <a:pPr marL="171450" marR="0" lvl="0" indent="-17145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A234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Cafeteria</a:t>
            </a:r>
          </a:p>
          <a:p>
            <a:pPr marL="171450" marR="0" lvl="0" indent="-17145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A234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Deli</a:t>
            </a:r>
          </a:p>
          <a:p>
            <a:pPr marL="171450" marR="0" lvl="0" indent="-17145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A234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Mall/food court</a:t>
            </a:r>
          </a:p>
          <a:p>
            <a:pPr marL="171450" marR="0" lvl="0" indent="-17145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A234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In the street/walking</a:t>
            </a:r>
          </a:p>
          <a:p>
            <a:pPr marL="171450" marR="0" lvl="0" indent="-17145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A234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Commuting/traveling</a:t>
            </a:r>
          </a:p>
          <a:p>
            <a:pPr marL="171450" marR="0" lvl="0" indent="-17145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A234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Convenience store</a:t>
            </a:r>
          </a:p>
          <a:p>
            <a:pPr marL="171450" marR="0" lvl="0" indent="-17145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A234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Supermarket/grocery</a:t>
            </a:r>
          </a:p>
          <a:p>
            <a:pPr marL="171450" marR="0" lvl="0" indent="-17145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A234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At a bar/nightclub</a:t>
            </a:r>
          </a:p>
          <a:p>
            <a:pPr marL="171450" marR="0" lvl="0" indent="-17145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A234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Cinema/Movie theater/amusement park</a:t>
            </a:r>
          </a:p>
          <a:p>
            <a:pPr marL="171450" marR="0" lvl="0" indent="-17145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A234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At someone else’s home</a:t>
            </a:r>
          </a:p>
          <a:p>
            <a:pPr marL="171450" marR="0" lvl="0" indent="-17145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A234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Outdoors (park, beach, etc.)</a:t>
            </a:r>
          </a:p>
          <a:p>
            <a:pPr marL="171450" marR="0" lvl="0" indent="-17145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A234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Health Club/Gym/sports center/sports field</a:t>
            </a:r>
          </a:p>
          <a:p>
            <a:pPr marL="171450" marR="0" lvl="0" indent="-17145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A234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Hotel or motel</a:t>
            </a:r>
          </a:p>
          <a:p>
            <a:pPr marL="171450" marR="0" lvl="0" indent="-17145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A234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Airport or other transit location</a:t>
            </a:r>
          </a:p>
          <a:p>
            <a:pPr marL="171450" marR="0" lvl="0" indent="-17145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A234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Hospital/ Long Term Care Facility/Retirement Home</a:t>
            </a:r>
          </a:p>
          <a:p>
            <a:pPr marL="171450" marR="0" lvl="0" indent="-17145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A234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Other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E012F82-9394-0B4E-8621-F4907CF26528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382572" y="3854168"/>
            <a:ext cx="5076000" cy="72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8ADC57F-80C0-224E-9F49-E1BDE13541B7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3412019" y="3854168"/>
            <a:ext cx="5076000" cy="72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5879CE5-8709-ED48-A353-23F48681BE37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6187024" y="3854168"/>
            <a:ext cx="5076000" cy="72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BC3459F-785C-B748-8C16-33B52388F7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6526" y="1187820"/>
            <a:ext cx="1073906" cy="107390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CB0FCF5-A0B3-434E-8A15-E71CCD96CC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38445" y="1217717"/>
            <a:ext cx="1014112" cy="101411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1D8A9A7-7C7B-C94B-945D-144232427E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44378" y="1257954"/>
            <a:ext cx="933639" cy="93363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24F18AA-08AA-494B-933C-4FA23DEB6F0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13043" y="1257954"/>
            <a:ext cx="933639" cy="933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2333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26720" y="173734"/>
            <a:ext cx="10536700" cy="549275"/>
          </a:xfrm>
        </p:spPr>
        <p:txBody>
          <a:bodyPr/>
          <a:lstStyle/>
          <a:p>
            <a:r>
              <a:rPr lang="en-US" dirty="0"/>
              <a:t>OCCASION DEFINITIONS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6DCA39-FE7E-4B33-9419-C9BB65BD885E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aphicFrame>
        <p:nvGraphicFramePr>
          <p:cNvPr id="15" name="Table 14"/>
          <p:cNvGraphicFramePr>
            <a:graphicFrameLocks noGrp="1"/>
          </p:cNvGraphicFramePr>
          <p:nvPr/>
        </p:nvGraphicFramePr>
        <p:xfrm>
          <a:off x="426720" y="1439185"/>
          <a:ext cx="11484333" cy="49538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98703">
                  <a:extLst>
                    <a:ext uri="{9D8B030D-6E8A-4147-A177-3AD203B41FA5}">
                      <a16:colId xmlns:a16="http://schemas.microsoft.com/office/drawing/2014/main" val="2358609535"/>
                    </a:ext>
                  </a:extLst>
                </a:gridCol>
                <a:gridCol w="5307885">
                  <a:extLst>
                    <a:ext uri="{9D8B030D-6E8A-4147-A177-3AD203B41FA5}">
                      <a16:colId xmlns:a16="http://schemas.microsoft.com/office/drawing/2014/main" val="9527303"/>
                    </a:ext>
                  </a:extLst>
                </a:gridCol>
                <a:gridCol w="3377745">
                  <a:extLst>
                    <a:ext uri="{9D8B030D-6E8A-4147-A177-3AD203B41FA5}">
                      <a16:colId xmlns:a16="http://schemas.microsoft.com/office/drawing/2014/main" val="214102032"/>
                    </a:ext>
                  </a:extLst>
                </a:gridCol>
              </a:tblGrid>
              <a:tr h="601691">
                <a:tc>
                  <a:txBody>
                    <a:bodyPr/>
                    <a:lstStyle/>
                    <a:p>
                      <a:endParaRPr lang="en-US" sz="1200" b="0" dirty="0">
                        <a:solidFill>
                          <a:schemeClr val="tx2"/>
                        </a:solidFill>
                        <a:latin typeface="Franklin Gothic Book" panose="020B05030201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kern="1200" dirty="0">
                          <a:solidFill>
                            <a:schemeClr val="tx2"/>
                          </a:solidFill>
                          <a:latin typeface="Franklin Gothic Medium" panose="020B0603020102020204" pitchFamily="34" charset="0"/>
                          <a:ea typeface="+mn-ea"/>
                          <a:cs typeface="+mn-cs"/>
                        </a:rPr>
                        <a:t>Timing of occasion and respondent designation</a:t>
                      </a:r>
                    </a:p>
                    <a:p>
                      <a:pPr algn="ctr"/>
                      <a:r>
                        <a:rPr lang="en-US" sz="1400" b="0" kern="1200" dirty="0">
                          <a:solidFill>
                            <a:schemeClr val="tx2"/>
                          </a:solidFill>
                          <a:latin typeface="Franklin Gothic Medium" panose="020B0603020102020204" pitchFamily="34" charset="0"/>
                          <a:ea typeface="+mn-ea"/>
                          <a:cs typeface="+mn-cs"/>
                        </a:rPr>
                        <a:t>As meal or snack</a:t>
                      </a:r>
                    </a:p>
                  </a:txBody>
                  <a:tcPr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2"/>
                          </a:solidFill>
                          <a:latin typeface="Franklin Gothic Medium" panose="020B0603020102020204" pitchFamily="34" charset="0"/>
                        </a:rPr>
                        <a:t>Other requirements for where</a:t>
                      </a:r>
                      <a:r>
                        <a:rPr lang="en-US" sz="1400" b="0" baseline="0" dirty="0">
                          <a:solidFill>
                            <a:schemeClr val="tx2"/>
                          </a:solidFill>
                          <a:latin typeface="Franklin Gothic Medium" panose="020B0603020102020204" pitchFamily="34" charset="0"/>
                        </a:rPr>
                        <a:t> and</a:t>
                      </a:r>
                    </a:p>
                    <a:p>
                      <a:pPr algn="ctr"/>
                      <a:r>
                        <a:rPr lang="en-US" sz="1400" b="0" baseline="0" dirty="0">
                          <a:solidFill>
                            <a:schemeClr val="tx2"/>
                          </a:solidFill>
                          <a:latin typeface="Franklin Gothic Medium" panose="020B0603020102020204" pitchFamily="34" charset="0"/>
                        </a:rPr>
                        <a:t>Who with</a:t>
                      </a:r>
                      <a:endParaRPr lang="en-US" sz="1400" b="0" dirty="0">
                        <a:solidFill>
                          <a:schemeClr val="tx2"/>
                        </a:solidFill>
                        <a:latin typeface="Franklin Gothic Medium" panose="020B0603020102020204" pitchFamily="34" charset="0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5681232"/>
                  </a:ext>
                </a:extLst>
              </a:tr>
              <a:tr h="310867">
                <a:tc>
                  <a:txBody>
                    <a:bodyPr/>
                    <a:lstStyle/>
                    <a:p>
                      <a:pPr marL="171450" indent="-171450">
                        <a:buClr>
                          <a:srgbClr val="DC2347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</a:rPr>
                        <a:t>BREAKFAST FOR ONE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i="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</a:rPr>
                        <a:t>Breakfast </a:t>
                      </a:r>
                      <a:r>
                        <a:rPr lang="en-US" sz="1200" b="1" i="0" dirty="0">
                          <a:solidFill>
                            <a:srgbClr val="DC2347"/>
                          </a:solidFill>
                          <a:latin typeface="Franklin Gothic Book" panose="020B0503020102020204" pitchFamily="34" charset="0"/>
                        </a:rPr>
                        <a:t>OR</a:t>
                      </a:r>
                      <a:r>
                        <a:rPr lang="en-US" sz="1200" i="0" baseline="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</a:rPr>
                        <a:t> Before/Instead of Breakfast But Still A Meal</a:t>
                      </a:r>
                      <a:endParaRPr lang="en-US" sz="1200" i="0" dirty="0">
                        <a:solidFill>
                          <a:schemeClr val="tx1"/>
                        </a:solidFill>
                        <a:latin typeface="Franklin Gothic Book" panose="020B0503020102020204" pitchFamily="34" charset="0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i="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</a:rPr>
                        <a:t>Must</a:t>
                      </a:r>
                      <a:r>
                        <a:rPr lang="en-US" sz="1200" i="0" baseline="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</a:rPr>
                        <a:t> be Alone </a:t>
                      </a:r>
                      <a:endParaRPr lang="en-US" sz="1200" i="0" dirty="0">
                        <a:solidFill>
                          <a:schemeClr val="tx1"/>
                        </a:solidFill>
                        <a:latin typeface="Franklin Gothic Book" panose="020B0503020102020204" pitchFamily="34" charset="0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3359853"/>
                  </a:ext>
                </a:extLst>
              </a:tr>
              <a:tr h="310867">
                <a:tc>
                  <a:txBody>
                    <a:bodyPr/>
                    <a:lstStyle/>
                    <a:p>
                      <a:pPr marL="171450" indent="-171450">
                        <a:buClr>
                          <a:srgbClr val="DC2347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</a:rPr>
                        <a:t>FAMILY</a:t>
                      </a:r>
                      <a:r>
                        <a:rPr lang="en-US" sz="1100" b="0" baseline="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</a:rPr>
                        <a:t> BREAKFAST</a:t>
                      </a:r>
                      <a:endParaRPr lang="en-US" sz="1100" b="0" dirty="0">
                        <a:solidFill>
                          <a:schemeClr val="tx1"/>
                        </a:solidFill>
                        <a:latin typeface="Franklin Gothic Book" panose="020B05030201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i="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</a:rPr>
                        <a:t>Breakfast </a:t>
                      </a:r>
                      <a:r>
                        <a:rPr lang="en-US" sz="1200" b="1" i="0" dirty="0">
                          <a:solidFill>
                            <a:srgbClr val="DC2347"/>
                          </a:solidFill>
                          <a:latin typeface="Franklin Gothic Book" panose="020B0503020102020204" pitchFamily="34" charset="0"/>
                        </a:rPr>
                        <a:t>OR</a:t>
                      </a:r>
                      <a:r>
                        <a:rPr lang="en-US" sz="1200" i="0" baseline="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</a:rPr>
                        <a:t> Before/Instead of Breakfast But Still A Meal</a:t>
                      </a:r>
                      <a:endParaRPr lang="en-US" sz="1200" i="0" dirty="0">
                        <a:solidFill>
                          <a:schemeClr val="tx1"/>
                        </a:solidFill>
                        <a:latin typeface="Franklin Gothic Book" panose="020B0503020102020204" pitchFamily="34" charset="0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i="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</a:rPr>
                        <a:t>Must be with Other(s)</a:t>
                      </a:r>
                    </a:p>
                  </a:txBody>
                  <a:tcPr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4076019"/>
                  </a:ext>
                </a:extLst>
              </a:tr>
              <a:tr h="310867">
                <a:tc>
                  <a:txBody>
                    <a:bodyPr/>
                    <a:lstStyle/>
                    <a:p>
                      <a:pPr marL="171450" indent="-171450">
                        <a:buClr>
                          <a:srgbClr val="DC2347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</a:rPr>
                        <a:t>BREAKFAST</a:t>
                      </a:r>
                      <a:r>
                        <a:rPr lang="en-US" sz="1100" b="0" baseline="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</a:rPr>
                        <a:t> @ WORK / SCHOOL</a:t>
                      </a:r>
                      <a:endParaRPr lang="en-US" sz="1100" b="0" dirty="0">
                        <a:solidFill>
                          <a:schemeClr val="tx1"/>
                        </a:solidFill>
                        <a:latin typeface="Franklin Gothic Book" panose="020B05030201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i="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</a:rPr>
                        <a:t>Breakfast </a:t>
                      </a:r>
                      <a:r>
                        <a:rPr lang="en-US" sz="1200" b="1" i="0" dirty="0">
                          <a:solidFill>
                            <a:srgbClr val="DC2347"/>
                          </a:solidFill>
                          <a:latin typeface="Franklin Gothic Book" panose="020B0503020102020204" pitchFamily="34" charset="0"/>
                        </a:rPr>
                        <a:t>OR</a:t>
                      </a:r>
                      <a:r>
                        <a:rPr lang="en-US" sz="1200" i="0" baseline="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</a:rPr>
                        <a:t> Before/Instead of Breakfast But Still A Meal</a:t>
                      </a:r>
                      <a:endParaRPr lang="en-US" sz="1200" i="0" dirty="0">
                        <a:solidFill>
                          <a:schemeClr val="tx1"/>
                        </a:solidFill>
                        <a:latin typeface="Franklin Gothic Book" panose="020B0503020102020204" pitchFamily="34" charset="0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i="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</a:rPr>
                        <a:t>Must be at Work</a:t>
                      </a:r>
                      <a:r>
                        <a:rPr lang="en-US" sz="1200" i="0" baseline="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</a:rPr>
                        <a:t> or School</a:t>
                      </a:r>
                      <a:endParaRPr lang="en-US" sz="1200" i="0" dirty="0">
                        <a:solidFill>
                          <a:schemeClr val="tx1"/>
                        </a:solidFill>
                        <a:latin typeface="Franklin Gothic Book" panose="020B0503020102020204" pitchFamily="34" charset="0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5235755"/>
                  </a:ext>
                </a:extLst>
              </a:tr>
              <a:tr h="310867"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DC2347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100" b="0" kern="120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EARLY</a:t>
                      </a:r>
                      <a:r>
                        <a:rPr lang="en-US" sz="1100" b="0" kern="1200" baseline="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 MORNING BITE</a:t>
                      </a:r>
                      <a:endParaRPr lang="en-US" sz="1100" b="0" kern="1200" dirty="0">
                        <a:solidFill>
                          <a:schemeClr val="tx1"/>
                        </a:solidFill>
                        <a:latin typeface="Franklin Gothic Book" panose="020B050302010202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Before Breakfast/Instead of Breakfast And Not A Meal</a:t>
                      </a:r>
                    </a:p>
                  </a:txBody>
                  <a:tcPr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i="0" dirty="0">
                        <a:solidFill>
                          <a:schemeClr val="tx1"/>
                        </a:solidFill>
                        <a:latin typeface="Franklin Gothic Book" panose="020B0503020102020204" pitchFamily="34" charset="0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0668452"/>
                  </a:ext>
                </a:extLst>
              </a:tr>
              <a:tr h="310867">
                <a:tc>
                  <a:txBody>
                    <a:bodyPr/>
                    <a:lstStyle/>
                    <a:p>
                      <a:pPr marL="171450" indent="-171450">
                        <a:buClr>
                          <a:srgbClr val="DC2347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</a:rPr>
                        <a:t>MID MORNING SNACK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Between Breakfast and Lunch</a:t>
                      </a:r>
                    </a:p>
                  </a:txBody>
                  <a:tcPr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Franklin Gothic Book" panose="020B050302010202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99824855"/>
                  </a:ext>
                </a:extLst>
              </a:tr>
              <a:tr h="310867">
                <a:tc>
                  <a:txBody>
                    <a:bodyPr/>
                    <a:lstStyle/>
                    <a:p>
                      <a:pPr marL="171450" indent="-171450">
                        <a:buClr>
                          <a:srgbClr val="DC2347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</a:rPr>
                        <a:t>LUNCH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Lunch And Considered A Meal</a:t>
                      </a:r>
                    </a:p>
                  </a:txBody>
                  <a:tcPr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Franklin Gothic Book" panose="020B050302010202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7236038"/>
                  </a:ext>
                </a:extLst>
              </a:tr>
              <a:tr h="310867">
                <a:tc>
                  <a:txBody>
                    <a:bodyPr/>
                    <a:lstStyle/>
                    <a:p>
                      <a:pPr marL="171450" indent="-171450">
                        <a:buClr>
                          <a:srgbClr val="DC2347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</a:rPr>
                        <a:t>LUNCH</a:t>
                      </a:r>
                      <a:r>
                        <a:rPr lang="en-US" sz="1100" b="0" baseline="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</a:rPr>
                        <a:t> ALTERNATIVE</a:t>
                      </a:r>
                      <a:endParaRPr lang="en-US" sz="1100" b="0" dirty="0">
                        <a:solidFill>
                          <a:schemeClr val="tx1"/>
                        </a:solidFill>
                        <a:latin typeface="Franklin Gothic Book" panose="020B05030201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Instead of Lunch </a:t>
                      </a:r>
                      <a:r>
                        <a:rPr lang="en-US" sz="1200" b="1" i="0" dirty="0">
                          <a:solidFill>
                            <a:srgbClr val="DC2347"/>
                          </a:solidFill>
                          <a:latin typeface="Franklin Gothic Book" panose="020B0503020102020204" pitchFamily="34" charset="0"/>
                        </a:rPr>
                        <a:t>OR</a:t>
                      </a: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 Lunch But Not A Meal</a:t>
                      </a:r>
                    </a:p>
                  </a:txBody>
                  <a:tcPr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Franklin Gothic Book" panose="020B050302010202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6322687"/>
                  </a:ext>
                </a:extLst>
              </a:tr>
              <a:tr h="310867">
                <a:tc>
                  <a:txBody>
                    <a:bodyPr/>
                    <a:lstStyle/>
                    <a:p>
                      <a:pPr marL="171450" indent="-171450">
                        <a:buClr>
                          <a:srgbClr val="DC2347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</a:rPr>
                        <a:t>AFTERNOON SNACK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Between Lunch and Dinner</a:t>
                      </a:r>
                    </a:p>
                  </a:txBody>
                  <a:tcPr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Franklin Gothic Book" panose="020B050302010202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65808004"/>
                  </a:ext>
                </a:extLst>
              </a:tr>
              <a:tr h="310867">
                <a:tc>
                  <a:txBody>
                    <a:bodyPr/>
                    <a:lstStyle/>
                    <a:p>
                      <a:pPr marL="171450" indent="-171450">
                        <a:buClr>
                          <a:srgbClr val="DC2347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</a:rPr>
                        <a:t>AFTER WORK /</a:t>
                      </a:r>
                      <a:r>
                        <a:rPr lang="en-US" sz="1100" b="0" baseline="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</a:rPr>
                        <a:t> SCHOOL BITE</a:t>
                      </a:r>
                      <a:endParaRPr lang="en-US" sz="1100" b="0" dirty="0">
                        <a:solidFill>
                          <a:schemeClr val="tx1"/>
                        </a:solidFill>
                        <a:latin typeface="Franklin Gothic Book" panose="020B05030201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i="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</a:rPr>
                        <a:t>Shortly After Work / School </a:t>
                      </a:r>
                      <a:r>
                        <a:rPr lang="en-US" sz="1200" b="1" i="0" dirty="0">
                          <a:solidFill>
                            <a:srgbClr val="DC2347"/>
                          </a:solidFill>
                          <a:latin typeface="Franklin Gothic Book" panose="020B0503020102020204" pitchFamily="34" charset="0"/>
                        </a:rPr>
                        <a:t>OR</a:t>
                      </a:r>
                      <a:r>
                        <a:rPr lang="en-US" sz="1200" i="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</a:rPr>
                        <a:t> Just Before Dinner/Appetizers</a:t>
                      </a:r>
                    </a:p>
                  </a:txBody>
                  <a:tcPr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Franklin Gothic Book" panose="020B050302010202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2450896"/>
                  </a:ext>
                </a:extLst>
              </a:tr>
              <a:tr h="310867">
                <a:tc>
                  <a:txBody>
                    <a:bodyPr/>
                    <a:lstStyle/>
                    <a:p>
                      <a:pPr marL="171450" indent="-171450">
                        <a:buClr>
                          <a:srgbClr val="DC2347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</a:rPr>
                        <a:t>DINNER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Dinner And Considered A Meal</a:t>
                      </a:r>
                    </a:p>
                  </a:txBody>
                  <a:tcPr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i="0" dirty="0">
                        <a:solidFill>
                          <a:schemeClr val="tx1"/>
                        </a:solidFill>
                        <a:latin typeface="Franklin Gothic Book" panose="020B0503020102020204" pitchFamily="34" charset="0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9571925"/>
                  </a:ext>
                </a:extLst>
              </a:tr>
              <a:tr h="310867">
                <a:tc>
                  <a:txBody>
                    <a:bodyPr/>
                    <a:lstStyle/>
                    <a:p>
                      <a:pPr marL="171450" indent="-171450">
                        <a:buClr>
                          <a:srgbClr val="DC2347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</a:rPr>
                        <a:t>DINNER ALTERNATIVE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Instead of Dinner </a:t>
                      </a:r>
                      <a:r>
                        <a:rPr lang="en-US" sz="1200" b="1" i="0" dirty="0">
                          <a:solidFill>
                            <a:srgbClr val="DC2347"/>
                          </a:solidFill>
                          <a:latin typeface="Franklin Gothic Book" panose="020B0503020102020204" pitchFamily="34" charset="0"/>
                        </a:rPr>
                        <a:t>OR</a:t>
                      </a: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 Dinner But Not A Meal</a:t>
                      </a:r>
                    </a:p>
                  </a:txBody>
                  <a:tcPr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i="0" dirty="0">
                        <a:solidFill>
                          <a:schemeClr val="tx1"/>
                        </a:solidFill>
                        <a:latin typeface="Franklin Gothic Book" panose="020B0503020102020204" pitchFamily="34" charset="0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54485"/>
                  </a:ext>
                </a:extLst>
              </a:tr>
              <a:tr h="310867">
                <a:tc>
                  <a:txBody>
                    <a:bodyPr/>
                    <a:lstStyle/>
                    <a:p>
                      <a:pPr marL="171450" indent="-171450">
                        <a:buClr>
                          <a:srgbClr val="DC2347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</a:rPr>
                        <a:t>EVENING ME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Immediately After Dinner </a:t>
                      </a:r>
                      <a:r>
                        <a:rPr lang="en-US" sz="1200" b="1" i="0" dirty="0">
                          <a:solidFill>
                            <a:srgbClr val="DC2347"/>
                          </a:solidFill>
                          <a:latin typeface="Franklin Gothic Book" panose="020B0503020102020204" pitchFamily="34" charset="0"/>
                        </a:rPr>
                        <a:t>OR</a:t>
                      </a: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 After Dinner, In The Evening</a:t>
                      </a:r>
                    </a:p>
                  </a:txBody>
                  <a:tcPr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Must be Alone</a:t>
                      </a:r>
                    </a:p>
                  </a:txBody>
                  <a:tcPr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2167617"/>
                  </a:ext>
                </a:extLst>
              </a:tr>
              <a:tr h="310867">
                <a:tc>
                  <a:txBody>
                    <a:bodyPr/>
                    <a:lstStyle/>
                    <a:p>
                      <a:pPr marL="171450" indent="-171450">
                        <a:buClr>
                          <a:srgbClr val="DC2347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</a:rPr>
                        <a:t>EVENING</a:t>
                      </a:r>
                      <a:r>
                        <a:rPr lang="en-US" sz="1100" b="0" baseline="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</a:rPr>
                        <a:t> WE</a:t>
                      </a:r>
                      <a:endParaRPr lang="en-US" sz="1100" b="0" dirty="0">
                        <a:solidFill>
                          <a:schemeClr val="tx1"/>
                        </a:solidFill>
                        <a:latin typeface="Franklin Gothic Book" panose="020B05030201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Immediately After Dinner </a:t>
                      </a:r>
                      <a:r>
                        <a:rPr lang="en-US" sz="1200" b="1" i="0" dirty="0">
                          <a:solidFill>
                            <a:srgbClr val="DC2347"/>
                          </a:solidFill>
                          <a:latin typeface="Franklin Gothic Book" panose="020B0503020102020204" pitchFamily="34" charset="0"/>
                        </a:rPr>
                        <a:t>OR</a:t>
                      </a: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 After Dinner, In The Evening</a:t>
                      </a:r>
                    </a:p>
                  </a:txBody>
                  <a:tcPr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i="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</a:rPr>
                        <a:t>Must be with Other(s)</a:t>
                      </a:r>
                    </a:p>
                  </a:txBody>
                  <a:tcPr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6392238"/>
                  </a:ext>
                </a:extLst>
              </a:tr>
              <a:tr h="310867"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DC2347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BEDTIME / LATE NIGHT SNACK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Before Going To Bed </a:t>
                      </a:r>
                      <a:r>
                        <a:rPr lang="en-US" sz="1200" b="1" i="0" dirty="0">
                          <a:solidFill>
                            <a:srgbClr val="DC2347"/>
                          </a:solidFill>
                          <a:latin typeface="Franklin Gothic Book" panose="020B0503020102020204" pitchFamily="34" charset="0"/>
                        </a:rPr>
                        <a:t>OR</a:t>
                      </a: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 Middle Of The Night</a:t>
                      </a:r>
                    </a:p>
                  </a:txBody>
                  <a:tcPr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i="0" dirty="0">
                        <a:solidFill>
                          <a:schemeClr val="tx1"/>
                        </a:solidFill>
                        <a:latin typeface="Franklin Gothic Book" panose="020B0503020102020204" pitchFamily="34" charset="0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9731007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F2AB6569-EC06-3A45-8C16-879A53B4F299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228867" y="3485126"/>
            <a:ext cx="5940000" cy="72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7E1FF15-718D-3D45-9800-35A31FC19920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5524436" y="3485126"/>
            <a:ext cx="5940000" cy="72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0723A86-B4B5-6746-82F0-7C35AE2C24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09699" y="551126"/>
            <a:ext cx="987766" cy="98776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7A7F2EB-7167-AB44-94AF-79FA9F47FA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65462" y="551126"/>
            <a:ext cx="987766" cy="987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5782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Questionnaire Information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6DCA39-FE7E-4B33-9419-C9BB65BD885E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8600874"/>
              </p:ext>
            </p:extLst>
          </p:nvPr>
        </p:nvGraphicFramePr>
        <p:xfrm>
          <a:off x="4818186" y="749743"/>
          <a:ext cx="7114518" cy="5677443"/>
        </p:xfrm>
        <a:graphic>
          <a:graphicData uri="http://schemas.openxmlformats.org/drawingml/2006/table">
            <a:tbl>
              <a:tblPr bandRow="1">
                <a:tableStyleId>{8EC20E35-A176-4012-BC5E-935CFFF8708E}</a:tableStyleId>
              </a:tblPr>
              <a:tblGrid>
                <a:gridCol w="7114518">
                  <a:extLst>
                    <a:ext uri="{9D8B030D-6E8A-4147-A177-3AD203B41FA5}">
                      <a16:colId xmlns:a16="http://schemas.microsoft.com/office/drawing/2014/main" val="256141733"/>
                    </a:ext>
                  </a:extLst>
                </a:gridCol>
              </a:tblGrid>
              <a:tr h="347749">
                <a:tc>
                  <a:txBody>
                    <a:bodyPr/>
                    <a:lstStyle/>
                    <a:p>
                      <a:pPr marL="171450" indent="-171450" algn="l" fontAlgn="t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r>
                        <a:rPr lang="en-US" sz="1000" u="none" strike="noStrike" dirty="0">
                          <a:effectLst/>
                          <a:latin typeface="Franklin Gothic Book" panose="020B0503020102020204" pitchFamily="34" charset="0"/>
                        </a:rPr>
                        <a:t>Breakfast Food (prepared by/for you): (e.g., Eggs, Meat (Bacon, Sausage, Ham), Meat Substitutes (Veggie bacon, sausage), Sandwiches, French Toast, Pancakes, Waffles, etc.))</a:t>
                      </a:r>
                      <a:endParaRPr lang="en-US" sz="1000" b="0" i="0" u="none" strike="noStrike" dirty="0">
                        <a:solidFill>
                          <a:srgbClr val="262626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R="18288" marT="18288" marB="18288"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2085502"/>
                  </a:ext>
                </a:extLst>
              </a:tr>
              <a:tr h="347749">
                <a:tc>
                  <a:txBody>
                    <a:bodyPr/>
                    <a:lstStyle/>
                    <a:p>
                      <a:pPr marL="171450" indent="-171450" algn="l" fontAlgn="t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r>
                        <a:rPr lang="en-US" sz="1000" u="none" strike="noStrike" dirty="0">
                          <a:effectLst/>
                          <a:latin typeface="Franklin Gothic Book" panose="020B0503020102020204" pitchFamily="34" charset="0"/>
                        </a:rPr>
                        <a:t>Packaged Frozen Ready-to-Eat Breakfast Food: (e.g., Breakfast Sandwiches, French Toast, Pancakes, Waffles, Toaster Strudels, etc.)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R="18288" marT="18288" marB="1828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58724399"/>
                  </a:ext>
                </a:extLst>
              </a:tr>
              <a:tr h="222727">
                <a:tc>
                  <a:txBody>
                    <a:bodyPr/>
                    <a:lstStyle/>
                    <a:p>
                      <a:pPr marL="171450" indent="-171450" algn="l" fontAlgn="t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r>
                        <a:rPr lang="en-US" sz="1000" u="none" strike="noStrike" dirty="0">
                          <a:effectLst/>
                          <a:latin typeface="Franklin Gothic Book" panose="020B0503020102020204" pitchFamily="34" charset="0"/>
                        </a:rPr>
                        <a:t>Cereals, Muesli, Granola, Oatmeal, Oats (Hot or Cold)  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R="18288" marT="18288" marB="1828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2336759"/>
                  </a:ext>
                </a:extLst>
              </a:tr>
              <a:tr h="347749">
                <a:tc>
                  <a:txBody>
                    <a:bodyPr/>
                    <a:lstStyle/>
                    <a:p>
                      <a:pPr marL="171450" indent="-171450" algn="l" fontAlgn="t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r>
                        <a:rPr lang="en-US" sz="1000" u="none" strike="noStrike" dirty="0">
                          <a:effectLst/>
                          <a:latin typeface="Franklin Gothic Book" panose="020B0503020102020204" pitchFamily="34" charset="0"/>
                        </a:rPr>
                        <a:t>Bread, Toast, Bakery, Breakfast Pastries, Toaster Pastries (e.g., Bagels, Muffins, Donuts, Croissants, Danishes, Coffee Cakes)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R="18288" marT="18288" marB="1828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5534539"/>
                  </a:ext>
                </a:extLst>
              </a:tr>
              <a:tr h="222727">
                <a:tc>
                  <a:txBody>
                    <a:bodyPr/>
                    <a:lstStyle/>
                    <a:p>
                      <a:pPr marL="171450" indent="-171450" algn="l" fontAlgn="t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r>
                        <a:rPr lang="en-US" sz="1000" u="none" strike="noStrike" dirty="0">
                          <a:effectLst/>
                          <a:latin typeface="Franklin Gothic Book" panose="020B0503020102020204" pitchFamily="34" charset="0"/>
                        </a:rPr>
                        <a:t>Yogurt and Cheese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R="18288" marT="18288" marB="1828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4911966"/>
                  </a:ext>
                </a:extLst>
              </a:tr>
              <a:tr h="222727">
                <a:tc>
                  <a:txBody>
                    <a:bodyPr/>
                    <a:lstStyle/>
                    <a:p>
                      <a:pPr marL="171450" indent="-171450" algn="l" fontAlgn="t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r>
                        <a:rPr lang="en-US" sz="1000" u="none" strike="noStrike" dirty="0">
                          <a:effectLst/>
                          <a:latin typeface="Franklin Gothic Book" panose="020B0503020102020204" pitchFamily="34" charset="0"/>
                        </a:rPr>
                        <a:t>Fruits and Vegetables (fresh/raw, in juice, cooked)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R="18288" marT="18288" marB="1828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2736762"/>
                  </a:ext>
                </a:extLst>
              </a:tr>
              <a:tr h="347749">
                <a:tc>
                  <a:txBody>
                    <a:bodyPr/>
                    <a:lstStyle/>
                    <a:p>
                      <a:pPr marL="171450" indent="-171450" algn="l" fontAlgn="t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r>
                        <a:rPr lang="en-US" sz="1000" u="none" strike="noStrike" dirty="0">
                          <a:effectLst/>
                          <a:latin typeface="Franklin Gothic Book" panose="020B0503020102020204" pitchFamily="34" charset="0"/>
                        </a:rPr>
                        <a:t>Salty or Savory Snacks (e.g., Rice/Soy Cakes/Snacks, Rice Crackers, Chips (of any kind), Cheese Puffs, Pretzels, Popcorn, Snack Mixes, Cracker Chips, Pork Rinds)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R="18288" marT="18288" marB="1828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9706870"/>
                  </a:ext>
                </a:extLst>
              </a:tr>
              <a:tr h="222727">
                <a:tc>
                  <a:txBody>
                    <a:bodyPr/>
                    <a:lstStyle/>
                    <a:p>
                      <a:pPr marL="171450" indent="-171450" algn="l" fontAlgn="t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r>
                        <a:rPr lang="en-US" sz="1000" u="none" strike="noStrike" dirty="0">
                          <a:effectLst/>
                          <a:latin typeface="Franklin Gothic Book" panose="020B0503020102020204" pitchFamily="34" charset="0"/>
                        </a:rPr>
                        <a:t>Meat Snack/Jerky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R="18288" marT="18288" marB="1828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39587854"/>
                  </a:ext>
                </a:extLst>
              </a:tr>
              <a:tr h="222727">
                <a:tc>
                  <a:txBody>
                    <a:bodyPr/>
                    <a:lstStyle/>
                    <a:p>
                      <a:pPr marL="171450" indent="-171450" algn="l" fontAlgn="t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r>
                        <a:rPr lang="en-US" sz="1000" u="none" strike="noStrike" dirty="0">
                          <a:effectLst/>
                          <a:latin typeface="Franklin Gothic Book" panose="020B0503020102020204" pitchFamily="34" charset="0"/>
                        </a:rPr>
                        <a:t>Nuts, Seeds, Trail Mixes, Roasted Chickpeas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R="18288" marT="18288" marB="1828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3627634"/>
                  </a:ext>
                </a:extLst>
              </a:tr>
              <a:tr h="222727">
                <a:tc>
                  <a:txBody>
                    <a:bodyPr/>
                    <a:lstStyle/>
                    <a:p>
                      <a:pPr marL="171450" indent="-171450" algn="l" fontAlgn="t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r>
                        <a:rPr lang="en-US" sz="1000" u="none" strike="noStrike" dirty="0">
                          <a:effectLst/>
                          <a:latin typeface="Franklin Gothic Book" panose="020B0503020102020204" pitchFamily="34" charset="0"/>
                        </a:rPr>
                        <a:t>Crackers/Savory Biscuits, Crispbreads, Rusk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R="18288" marT="18288" marB="1828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47603923"/>
                  </a:ext>
                </a:extLst>
              </a:tr>
              <a:tr h="222727">
                <a:tc>
                  <a:txBody>
                    <a:bodyPr/>
                    <a:lstStyle/>
                    <a:p>
                      <a:pPr marL="171450" indent="-171450" algn="l" fontAlgn="t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r>
                        <a:rPr lang="en-US" sz="1000" u="none" strike="noStrike" dirty="0">
                          <a:effectLst/>
                          <a:latin typeface="Franklin Gothic Book" panose="020B0503020102020204" pitchFamily="34" charset="0"/>
                        </a:rPr>
                        <a:t>Cookies/Sweet Biscuits 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R="18288" marT="18288" marB="1828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94804"/>
                  </a:ext>
                </a:extLst>
              </a:tr>
              <a:tr h="347749">
                <a:tc>
                  <a:txBody>
                    <a:bodyPr/>
                    <a:lstStyle/>
                    <a:p>
                      <a:pPr marL="171450" indent="-171450" algn="l" fontAlgn="t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r>
                        <a:rPr lang="en-US" sz="1000" u="none" strike="noStrike" dirty="0">
                          <a:effectLst/>
                          <a:latin typeface="Franklin Gothic Book" panose="020B0503020102020204" pitchFamily="34" charset="0"/>
                        </a:rPr>
                        <a:t>Bars or Bites (e.g., Cereal Bars, Granola Bars, Sport Bars, Weight Management Bars, Protein Bars or Bites, Marshmallow Treat Bars, etc.)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R="18288" marT="18288" marB="1828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40026103"/>
                  </a:ext>
                </a:extLst>
              </a:tr>
              <a:tr h="222727">
                <a:tc>
                  <a:txBody>
                    <a:bodyPr/>
                    <a:lstStyle/>
                    <a:p>
                      <a:pPr marL="171450" indent="-171450" algn="l" fontAlgn="t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r>
                        <a:rPr lang="en-US" sz="1000" u="none" strike="noStrike" dirty="0">
                          <a:effectLst/>
                          <a:latin typeface="Franklin Gothic Book" panose="020B0503020102020204" pitchFamily="34" charset="0"/>
                        </a:rPr>
                        <a:t>Sweets, Chocolates, Candy, Gum/Mints, Fruit Snacks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R="18288" marT="18288" marB="1828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2214273"/>
                  </a:ext>
                </a:extLst>
              </a:tr>
              <a:tr h="347749">
                <a:tc>
                  <a:txBody>
                    <a:bodyPr/>
                    <a:lstStyle/>
                    <a:p>
                      <a:pPr marL="171450" indent="-171450" algn="l" fontAlgn="t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r>
                        <a:rPr lang="en-US" sz="1000" u="none" strike="noStrike" dirty="0">
                          <a:effectLst/>
                          <a:latin typeface="Franklin Gothic Book" panose="020B0503020102020204" pitchFamily="34" charset="0"/>
                        </a:rPr>
                        <a:t>Dessert Items/Snacks (Gelatin, Pudding, Custard, Rice Pudding, Tapioca, Ice Cream, Frozen Yogurt, Sherbet/Sorbet, Popsicles, Frozen Fruit Bars)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R="18288" marT="18288" marB="1828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502084"/>
                  </a:ext>
                </a:extLst>
              </a:tr>
              <a:tr h="347749">
                <a:tc>
                  <a:txBody>
                    <a:bodyPr/>
                    <a:lstStyle/>
                    <a:p>
                      <a:pPr marL="171450" indent="-171450" algn="l" fontAlgn="t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r>
                        <a:rPr lang="en-US" sz="1000" u="none" strike="noStrike" dirty="0">
                          <a:effectLst/>
                          <a:latin typeface="Franklin Gothic Book" panose="020B0503020102020204" pitchFamily="34" charset="0"/>
                        </a:rPr>
                        <a:t>Sweet Baked Dessert-Like Items (e.g., Cake, Pie, Cupcakes, Brownies, Snack Cakes, Snack Fruit Pies, Biscotti, Tea Cakes, etc.)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R="18288" marT="18288" marB="1828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8774600"/>
                  </a:ext>
                </a:extLst>
              </a:tr>
              <a:tr h="222727">
                <a:tc>
                  <a:txBody>
                    <a:bodyPr/>
                    <a:lstStyle/>
                    <a:p>
                      <a:pPr marL="171450" indent="-171450" algn="l" fontAlgn="t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r>
                        <a:rPr lang="en-US" sz="1000" u="none" strike="noStrike" dirty="0">
                          <a:effectLst/>
                          <a:latin typeface="Franklin Gothic Book" panose="020B0503020102020204" pitchFamily="34" charset="0"/>
                        </a:rPr>
                        <a:t>Packaged Frozen Ready-to-Eat Appetizers and Entrees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R="18288" marT="18288" marB="1828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05044065"/>
                  </a:ext>
                </a:extLst>
              </a:tr>
              <a:tr h="347749">
                <a:tc>
                  <a:txBody>
                    <a:bodyPr/>
                    <a:lstStyle/>
                    <a:p>
                      <a:pPr marL="171450" indent="-171450" algn="l" fontAlgn="t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r>
                        <a:rPr lang="en-US" sz="1000" u="none" strike="noStrike" dirty="0">
                          <a:effectLst/>
                          <a:latin typeface="Franklin Gothic Book" panose="020B0503020102020204" pitchFamily="34" charset="0"/>
                        </a:rPr>
                        <a:t>Main Meal Foods (prepared by/for you): (e.g., Meats, Meat Substitutes (e.g., Veggie Burgers, Chik’n, etc.), Soups, Salads, Sandwiches, Burritos/Wraps, Potatoes/French Fries, Pizza, Pasta, Beans, Appetizers, etc.)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R="18288" marT="18288" marB="1828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8425252"/>
                  </a:ext>
                </a:extLst>
              </a:tr>
              <a:tr h="222727">
                <a:tc>
                  <a:txBody>
                    <a:bodyPr/>
                    <a:lstStyle/>
                    <a:p>
                      <a:pPr marL="171450" indent="-171450" algn="l" fontAlgn="t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r>
                        <a:rPr lang="en-US" sz="1000" u="none" strike="noStrike" dirty="0">
                          <a:effectLst/>
                          <a:latin typeface="Franklin Gothic Book" panose="020B0503020102020204" pitchFamily="34" charset="0"/>
                        </a:rPr>
                        <a:t>Traditional Mexican Foods/Snacks (Mexico only)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R="18288" marT="18288" marB="1828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5902152"/>
                  </a:ext>
                </a:extLst>
              </a:tr>
              <a:tr h="222727">
                <a:tc>
                  <a:txBody>
                    <a:bodyPr/>
                    <a:lstStyle/>
                    <a:p>
                      <a:pPr marL="171450" indent="-171450" algn="l" fontAlgn="t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r>
                        <a:rPr lang="en-US" sz="1000" u="none" strike="noStrike" dirty="0">
                          <a:effectLst/>
                          <a:latin typeface="Franklin Gothic Book" panose="020B0503020102020204" pitchFamily="34" charset="0"/>
                        </a:rPr>
                        <a:t>Traditional Brazilian Foods/Snacks (Brazil only)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R="18288" marT="18288" marB="1828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5104908"/>
                  </a:ext>
                </a:extLst>
              </a:tr>
              <a:tr h="222727">
                <a:tc>
                  <a:txBody>
                    <a:bodyPr/>
                    <a:lstStyle/>
                    <a:p>
                      <a:pPr marL="171450" indent="-171450" algn="l" fontAlgn="t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r>
                        <a:rPr lang="en-US" sz="1000" u="none" strike="noStrike" dirty="0">
                          <a:effectLst/>
                          <a:latin typeface="Franklin Gothic Book" panose="020B0503020102020204" pitchFamily="34" charset="0"/>
                        </a:rPr>
                        <a:t>Meal Replacement Drinks/Nutritional Drinks/Smoothies/Smoothie Bowls/Shakes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R="18288" marT="18288" marB="1828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54660403"/>
                  </a:ext>
                </a:extLst>
              </a:tr>
              <a:tr h="222727">
                <a:tc>
                  <a:txBody>
                    <a:bodyPr/>
                    <a:lstStyle/>
                    <a:p>
                      <a:pPr marL="171450" indent="-171450" algn="l" fontAlgn="t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r>
                        <a:rPr lang="en-US" sz="1000" u="none" strike="noStrike" dirty="0">
                          <a:effectLst/>
                          <a:latin typeface="Franklin Gothic Book" panose="020B0503020102020204" pitchFamily="34" charset="0"/>
                        </a:rPr>
                        <a:t>Any Beverage (other than a Meal Replacement Drink/Nutritional Drink/Smoothie/Shake)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R="18288" marT="18288" marB="1828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882008"/>
                  </a:ext>
                </a:extLst>
              </a:tr>
            </a:tbl>
          </a:graphicData>
        </a:graphic>
      </p:graphicFrame>
      <p:sp>
        <p:nvSpPr>
          <p:cNvPr id="7" name="Title 1"/>
          <p:cNvSpPr txBox="1">
            <a:spLocks/>
          </p:cNvSpPr>
          <p:nvPr/>
        </p:nvSpPr>
        <p:spPr>
          <a:xfrm>
            <a:off x="4818185" y="222764"/>
            <a:ext cx="7114518" cy="41699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wrap="square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rgbClr val="DB1348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ranklin Gothic Medium Cond"/>
                <a:ea typeface="+mj-ea"/>
                <a:cs typeface="+mj-cs"/>
              </a:rPr>
              <a:t>CATEGORY DESCRIPTIONS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66926" y="985980"/>
            <a:ext cx="4025943" cy="994676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rgbClr val="DB1348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The category definitions provided to respondents are shown on the right.  For more information on any of the below items, please use the link to the master questionnaire document.</a:t>
            </a:r>
          </a:p>
        </p:txBody>
      </p:sp>
      <p:sp>
        <p:nvSpPr>
          <p:cNvPr id="3" name="Rectangle 2"/>
          <p:cNvSpPr/>
          <p:nvPr/>
        </p:nvSpPr>
        <p:spPr>
          <a:xfrm>
            <a:off x="630114" y="4266101"/>
            <a:ext cx="1533138" cy="11096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E7DC57-0037-2547-8CA2-1BD54A625E9E}"/>
              </a:ext>
            </a:extLst>
          </p:cNvPr>
          <p:cNvSpPr txBox="1">
            <a:spLocks/>
          </p:cNvSpPr>
          <p:nvPr/>
        </p:nvSpPr>
        <p:spPr>
          <a:xfrm>
            <a:off x="466926" y="1864013"/>
            <a:ext cx="3674251" cy="1630781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rgbClr val="DB1348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lvl="0" indent="-285750">
              <a:lnSpc>
                <a:spcPct val="150000"/>
              </a:lnSpc>
              <a:buClr>
                <a:srgbClr val="DC2347"/>
              </a:buClr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chemeClr val="tx1"/>
                </a:solidFill>
                <a:latin typeface="Franklin Gothic Book" panose="020B0503020102020204" pitchFamily="34" charset="0"/>
              </a:rPr>
              <a:t>Question wording</a:t>
            </a:r>
          </a:p>
          <a:p>
            <a:pPr marL="285750" lvl="0" indent="-285750">
              <a:lnSpc>
                <a:spcPct val="150000"/>
              </a:lnSpc>
              <a:buClr>
                <a:srgbClr val="DC2347"/>
              </a:buClr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chemeClr val="tx1"/>
                </a:solidFill>
                <a:latin typeface="Franklin Gothic Book" panose="020B0503020102020204" pitchFamily="34" charset="0"/>
              </a:rPr>
              <a:t>Item lists</a:t>
            </a:r>
          </a:p>
          <a:p>
            <a:pPr marL="285750" lvl="0" indent="-285750">
              <a:lnSpc>
                <a:spcPct val="150000"/>
              </a:lnSpc>
              <a:buClr>
                <a:srgbClr val="DC2347"/>
              </a:buClr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chemeClr val="tx1"/>
                </a:solidFill>
                <a:latin typeface="Franklin Gothic Book" panose="020B0503020102020204" pitchFamily="34" charset="0"/>
              </a:rPr>
              <a:t>Brands lists</a:t>
            </a:r>
          </a:p>
          <a:p>
            <a:pPr marL="285750" lvl="0" indent="-285750">
              <a:lnSpc>
                <a:spcPct val="150000"/>
              </a:lnSpc>
              <a:buClr>
                <a:srgbClr val="DC2347"/>
              </a:buClr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chemeClr val="tx1"/>
                </a:solidFill>
                <a:latin typeface="Franklin Gothic Book" panose="020B0503020102020204" pitchFamily="34" charset="0"/>
              </a:rPr>
              <a:t>Channel and retailer lists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99C50251-F880-48BF-AFF6-43274F022E15}"/>
              </a:ext>
            </a:extLst>
          </p:cNvPr>
          <p:cNvSpPr txBox="1">
            <a:spLocks/>
          </p:cNvSpPr>
          <p:nvPr/>
        </p:nvSpPr>
        <p:spPr>
          <a:xfrm>
            <a:off x="3578992" y="6597170"/>
            <a:ext cx="5228144" cy="288084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rgbClr val="DB1348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^Not all categories are included for every country</a:t>
            </a:r>
          </a:p>
        </p:txBody>
      </p:sp>
    </p:spTree>
    <p:extLst>
      <p:ext uri="{BB962C8B-B14F-4D97-AF65-F5344CB8AC3E}">
        <p14:creationId xmlns:p14="http://schemas.microsoft.com/office/powerpoint/2010/main" val="24696619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Questionnaire Information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6DCA39-FE7E-4B33-9419-C9BB65BD885E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426718" y="1683635"/>
          <a:ext cx="11460480" cy="4684260"/>
        </p:xfrm>
        <a:graphic>
          <a:graphicData uri="http://schemas.openxmlformats.org/drawingml/2006/table">
            <a:tbl>
              <a:tblPr bandRow="1">
                <a:tableStyleId>{8EC20E35-A176-4012-BC5E-935CFFF8708E}</a:tableStyleId>
              </a:tblPr>
              <a:tblGrid>
                <a:gridCol w="5622390">
                  <a:extLst>
                    <a:ext uri="{9D8B030D-6E8A-4147-A177-3AD203B41FA5}">
                      <a16:colId xmlns:a16="http://schemas.microsoft.com/office/drawing/2014/main" val="256141733"/>
                    </a:ext>
                  </a:extLst>
                </a:gridCol>
                <a:gridCol w="211015">
                  <a:extLst>
                    <a:ext uri="{9D8B030D-6E8A-4147-A177-3AD203B41FA5}">
                      <a16:colId xmlns:a16="http://schemas.microsoft.com/office/drawing/2014/main" val="3988653655"/>
                    </a:ext>
                  </a:extLst>
                </a:gridCol>
                <a:gridCol w="5627075">
                  <a:extLst>
                    <a:ext uri="{9D8B030D-6E8A-4147-A177-3AD203B41FA5}">
                      <a16:colId xmlns:a16="http://schemas.microsoft.com/office/drawing/2014/main" val="201586123"/>
                    </a:ext>
                  </a:extLst>
                </a:gridCol>
              </a:tblGrid>
              <a:tr h="234213">
                <a:tc>
                  <a:txBody>
                    <a:bodyPr/>
                    <a:lstStyle/>
                    <a:p>
                      <a:pPr marL="171450" indent="-171450" algn="l" defTabSz="914400" rtl="0" eaLnBrk="1" fontAlgn="t" latinLnBrk="0" hangingPunct="1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r>
                        <a:rPr 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Grocery Store / Supermarket</a:t>
                      </a: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fontAlgn="t" latinLnBrk="0" hangingPunct="1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endParaRPr lang="en-US" sz="1000" u="none" strike="noStrike" kern="1200" dirty="0">
                        <a:solidFill>
                          <a:schemeClr val="dk1"/>
                        </a:solidFill>
                        <a:effectLst/>
                        <a:latin typeface="Franklin Gothic Book" panose="020B0503020102020204" pitchFamily="34" charset="0"/>
                        <a:ea typeface="+mn-ea"/>
                        <a:cs typeface="+mn-cs"/>
                      </a:endParaRP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fontAlgn="t" latinLnBrk="0" hangingPunct="1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r>
                        <a:rPr 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Bakery</a:t>
                      </a: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2085502"/>
                  </a:ext>
                </a:extLst>
              </a:tr>
              <a:tr h="234213">
                <a:tc>
                  <a:txBody>
                    <a:bodyPr/>
                    <a:lstStyle/>
                    <a:p>
                      <a:pPr marL="171450" indent="-171450" algn="l" defTabSz="914400" rtl="0" eaLnBrk="1" fontAlgn="t" latinLnBrk="0" hangingPunct="1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r>
                        <a:rPr 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Natural/Specialty Grocery Store</a:t>
                      </a: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fontAlgn="t" latinLnBrk="0" hangingPunct="1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endParaRPr lang="en-US" sz="1000" u="none" strike="noStrike" kern="1200" dirty="0">
                        <a:solidFill>
                          <a:schemeClr val="dk1"/>
                        </a:solidFill>
                        <a:effectLst/>
                        <a:latin typeface="Franklin Gothic Book" panose="020B0503020102020204" pitchFamily="34" charset="0"/>
                        <a:ea typeface="+mn-ea"/>
                        <a:cs typeface="+mn-cs"/>
                      </a:endParaRP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fontAlgn="t" latinLnBrk="0" hangingPunct="1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r>
                        <a:rPr 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Convenience store / Minimarket / gas station</a:t>
                      </a: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2582742"/>
                  </a:ext>
                </a:extLst>
              </a:tr>
              <a:tr h="234213">
                <a:tc>
                  <a:txBody>
                    <a:bodyPr/>
                    <a:lstStyle/>
                    <a:p>
                      <a:pPr marL="171450" indent="-171450" algn="l" defTabSz="914400" rtl="0" eaLnBrk="1" fontAlgn="t" latinLnBrk="0" hangingPunct="1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r>
                        <a:rPr 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Ethnic Grocery Store</a:t>
                      </a: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fontAlgn="t" latinLnBrk="0" hangingPunct="1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endParaRPr lang="en-US" sz="1000" u="none" strike="noStrike" kern="1200" dirty="0">
                        <a:solidFill>
                          <a:schemeClr val="dk1"/>
                        </a:solidFill>
                        <a:effectLst/>
                        <a:latin typeface="Franklin Gothic Book" panose="020B0503020102020204" pitchFamily="34" charset="0"/>
                        <a:ea typeface="+mn-ea"/>
                        <a:cs typeface="+mn-cs"/>
                      </a:endParaRP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fontAlgn="t" latinLnBrk="0" hangingPunct="1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r>
                        <a:rPr 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School Kindergarten through Grade 12 cafeteria</a:t>
                      </a: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6883756"/>
                  </a:ext>
                </a:extLst>
              </a:tr>
              <a:tr h="234213">
                <a:tc>
                  <a:txBody>
                    <a:bodyPr/>
                    <a:lstStyle/>
                    <a:p>
                      <a:pPr marL="171450" indent="-171450" algn="l" defTabSz="914400" rtl="0" eaLnBrk="1" fontAlgn="t" latinLnBrk="0" hangingPunct="1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r>
                        <a:rPr 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Smaller version of a Supermarket</a:t>
                      </a: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fontAlgn="t" latinLnBrk="0" hangingPunct="1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endParaRPr lang="en-US" sz="1000" u="none" strike="noStrike" kern="1200" dirty="0">
                        <a:solidFill>
                          <a:schemeClr val="dk1"/>
                        </a:solidFill>
                        <a:effectLst/>
                        <a:latin typeface="Franklin Gothic Book" panose="020B0503020102020204" pitchFamily="34" charset="0"/>
                        <a:ea typeface="+mn-ea"/>
                        <a:cs typeface="+mn-cs"/>
                      </a:endParaRP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fontAlgn="t" latinLnBrk="0" hangingPunct="1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r>
                        <a:rPr 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College / university cafeteria</a:t>
                      </a: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1556912"/>
                  </a:ext>
                </a:extLst>
              </a:tr>
              <a:tr h="234213">
                <a:tc>
                  <a:txBody>
                    <a:bodyPr/>
                    <a:lstStyle/>
                    <a:p>
                      <a:pPr marL="171450" indent="-171450" algn="l" defTabSz="914400" rtl="0" eaLnBrk="1" fontAlgn="t" latinLnBrk="0" hangingPunct="1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r>
                        <a:rPr 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Small local corner grocery store or bodega or mom and pop shop</a:t>
                      </a: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fontAlgn="t" latinLnBrk="0" hangingPunct="1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endParaRPr lang="en-US" sz="1000" u="none" strike="noStrike" kern="1200" dirty="0">
                        <a:solidFill>
                          <a:schemeClr val="dk1"/>
                        </a:solidFill>
                        <a:effectLst/>
                        <a:latin typeface="Franklin Gothic Book" panose="020B0503020102020204" pitchFamily="34" charset="0"/>
                        <a:ea typeface="+mn-ea"/>
                        <a:cs typeface="+mn-cs"/>
                      </a:endParaRP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fontAlgn="t" latinLnBrk="0" hangingPunct="1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r>
                        <a:rPr 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Office / workplace</a:t>
                      </a: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3851794"/>
                  </a:ext>
                </a:extLst>
              </a:tr>
              <a:tr h="234213">
                <a:tc>
                  <a:txBody>
                    <a:bodyPr/>
                    <a:lstStyle/>
                    <a:p>
                      <a:pPr marL="171450" indent="-171450" algn="l" defTabSz="914400" rtl="0" eaLnBrk="1" fontAlgn="t" latinLnBrk="0" hangingPunct="1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r>
                        <a:rPr 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Traditional market</a:t>
                      </a: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fontAlgn="t" latinLnBrk="0" hangingPunct="1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endParaRPr lang="en-US" sz="1000" u="none" strike="noStrike" kern="1200" dirty="0">
                        <a:solidFill>
                          <a:schemeClr val="dk1"/>
                        </a:solidFill>
                        <a:effectLst/>
                        <a:latin typeface="Franklin Gothic Book" panose="020B0503020102020204" pitchFamily="34" charset="0"/>
                        <a:ea typeface="+mn-ea"/>
                        <a:cs typeface="+mn-cs"/>
                      </a:endParaRP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fontAlgn="t" latinLnBrk="0" hangingPunct="1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r>
                        <a:rPr 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Typical food place (taqueria, food, courier, tortería, etc.)</a:t>
                      </a: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7817750"/>
                  </a:ext>
                </a:extLst>
              </a:tr>
              <a:tr h="234213">
                <a:tc>
                  <a:txBody>
                    <a:bodyPr/>
                    <a:lstStyle/>
                    <a:p>
                      <a:pPr marL="171450" indent="-171450" algn="l" defTabSz="914400" rtl="0" eaLnBrk="1" fontAlgn="t" latinLnBrk="0" hangingPunct="1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r>
                        <a:rPr 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Street or Traveling  Market</a:t>
                      </a: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fontAlgn="t" latinLnBrk="0" hangingPunct="1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endParaRPr lang="en-US" sz="1000" u="none" strike="noStrike" kern="1200" dirty="0">
                        <a:solidFill>
                          <a:schemeClr val="dk1"/>
                        </a:solidFill>
                        <a:effectLst/>
                        <a:latin typeface="Franklin Gothic Book" panose="020B0503020102020204" pitchFamily="34" charset="0"/>
                        <a:ea typeface="+mn-ea"/>
                        <a:cs typeface="+mn-cs"/>
                      </a:endParaRP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fontAlgn="t" latinLnBrk="0" hangingPunct="1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r>
                        <a:rPr 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Coffee shop / café</a:t>
                      </a: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8598220"/>
                  </a:ext>
                </a:extLst>
              </a:tr>
              <a:tr h="234213">
                <a:tc>
                  <a:txBody>
                    <a:bodyPr/>
                    <a:lstStyle/>
                    <a:p>
                      <a:pPr marL="171450" indent="-171450" algn="l" defTabSz="914400" rtl="0" eaLnBrk="1" fontAlgn="t" latinLnBrk="0" hangingPunct="1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r>
                        <a:rPr 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Dedicated Store (such as Tortillería, Butchery, Poultry, Quesería, etc.)</a:t>
                      </a: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fontAlgn="t" latinLnBrk="0" hangingPunct="1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endParaRPr lang="en-US" sz="1000" u="none" strike="noStrike" kern="1200" dirty="0">
                        <a:solidFill>
                          <a:schemeClr val="dk1"/>
                        </a:solidFill>
                        <a:effectLst/>
                        <a:latin typeface="Franklin Gothic Book" panose="020B0503020102020204" pitchFamily="34" charset="0"/>
                        <a:ea typeface="+mn-ea"/>
                        <a:cs typeface="+mn-cs"/>
                      </a:endParaRP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fontAlgn="t" latinLnBrk="0" hangingPunct="1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r>
                        <a:rPr 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A quick service restaurant / fast food restaurant</a:t>
                      </a: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7492796"/>
                  </a:ext>
                </a:extLst>
              </a:tr>
              <a:tr h="234213">
                <a:tc>
                  <a:txBody>
                    <a:bodyPr/>
                    <a:lstStyle/>
                    <a:p>
                      <a:pPr marL="171450" indent="-171450" algn="l" defTabSz="914400" rtl="0" eaLnBrk="1" fontAlgn="t" latinLnBrk="0" hangingPunct="1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r>
                        <a:rPr 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Wholesaler</a:t>
                      </a: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fontAlgn="t" latinLnBrk="0" hangingPunct="1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endParaRPr lang="en-US" sz="1000" u="none" strike="noStrike" kern="1200" dirty="0">
                        <a:solidFill>
                          <a:schemeClr val="dk1"/>
                        </a:solidFill>
                        <a:effectLst/>
                        <a:latin typeface="Franklin Gothic Book" panose="020B0503020102020204" pitchFamily="34" charset="0"/>
                        <a:ea typeface="+mn-ea"/>
                        <a:cs typeface="+mn-cs"/>
                      </a:endParaRP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fontAlgn="t" latinLnBrk="0" hangingPunct="1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r>
                        <a:rPr 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Full-service restaurant</a:t>
                      </a: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39602045"/>
                  </a:ext>
                </a:extLst>
              </a:tr>
              <a:tr h="234213">
                <a:tc>
                  <a:txBody>
                    <a:bodyPr/>
                    <a:lstStyle/>
                    <a:p>
                      <a:pPr marL="171450" indent="-171450" algn="l" defTabSz="914400" rtl="0" eaLnBrk="1" fontAlgn="t" latinLnBrk="0" hangingPunct="1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r>
                        <a:rPr 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Corner Shop</a:t>
                      </a: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fontAlgn="t" latinLnBrk="0" hangingPunct="1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endParaRPr lang="en-US" sz="1000" u="none" strike="noStrike" kern="1200" dirty="0">
                        <a:solidFill>
                          <a:schemeClr val="dk1"/>
                        </a:solidFill>
                        <a:effectLst/>
                        <a:latin typeface="Franklin Gothic Book" panose="020B0503020102020204" pitchFamily="34" charset="0"/>
                        <a:ea typeface="+mn-ea"/>
                        <a:cs typeface="+mn-cs"/>
                      </a:endParaRP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fontAlgn="t" latinLnBrk="0" hangingPunct="1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r>
                        <a:rPr 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Mall/food court</a:t>
                      </a: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5729298"/>
                  </a:ext>
                </a:extLst>
              </a:tr>
              <a:tr h="234213">
                <a:tc>
                  <a:txBody>
                    <a:bodyPr/>
                    <a:lstStyle/>
                    <a:p>
                      <a:pPr marL="171450" indent="-171450" algn="l" defTabSz="914400" rtl="0" eaLnBrk="1" fontAlgn="t" latinLnBrk="0" hangingPunct="1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r>
                        <a:rPr 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Street Stall / Corner Stand / Informal Sale / Semaphore or High Seller</a:t>
                      </a: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fontAlgn="t" latinLnBrk="0" hangingPunct="1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endParaRPr lang="en-US" sz="1000" u="none" strike="noStrike" kern="1200" dirty="0">
                        <a:solidFill>
                          <a:schemeClr val="dk1"/>
                        </a:solidFill>
                        <a:effectLst/>
                        <a:latin typeface="Franklin Gothic Book" panose="020B0503020102020204" pitchFamily="34" charset="0"/>
                        <a:ea typeface="+mn-ea"/>
                        <a:cs typeface="+mn-cs"/>
                      </a:endParaRP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fontAlgn="t" latinLnBrk="0" hangingPunct="1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r>
                        <a:rPr 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Deli</a:t>
                      </a: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4948409"/>
                  </a:ext>
                </a:extLst>
              </a:tr>
              <a:tr h="234213">
                <a:tc>
                  <a:txBody>
                    <a:bodyPr/>
                    <a:lstStyle/>
                    <a:p>
                      <a:pPr marL="171450" indent="-171450" algn="l" defTabSz="914400" rtl="0" eaLnBrk="1" fontAlgn="t" latinLnBrk="0" hangingPunct="1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r>
                        <a:rPr 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Hypermarket</a:t>
                      </a: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fontAlgn="t" latinLnBrk="0" hangingPunct="1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endParaRPr lang="en-US" sz="1000" u="none" strike="noStrike" kern="1200" dirty="0">
                        <a:solidFill>
                          <a:schemeClr val="dk1"/>
                        </a:solidFill>
                        <a:effectLst/>
                        <a:latin typeface="Franklin Gothic Book" panose="020B0503020102020204" pitchFamily="34" charset="0"/>
                        <a:ea typeface="+mn-ea"/>
                        <a:cs typeface="+mn-cs"/>
                      </a:endParaRP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fontAlgn="t" latinLnBrk="0" hangingPunct="1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r>
                        <a:rPr 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Bar / nightclub</a:t>
                      </a: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3394282"/>
                  </a:ext>
                </a:extLst>
              </a:tr>
              <a:tr h="234213">
                <a:tc>
                  <a:txBody>
                    <a:bodyPr/>
                    <a:lstStyle/>
                    <a:p>
                      <a:pPr marL="171450" indent="-171450" algn="l" defTabSz="914400" rtl="0" eaLnBrk="1" fontAlgn="t" latinLnBrk="0" hangingPunct="1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r>
                        <a:rPr 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Club/Warehouse store</a:t>
                      </a: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fontAlgn="t" latinLnBrk="0" hangingPunct="1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endParaRPr lang="en-US" sz="1000" u="none" strike="noStrike" kern="1200" dirty="0">
                        <a:solidFill>
                          <a:schemeClr val="dk1"/>
                        </a:solidFill>
                        <a:effectLst/>
                        <a:latin typeface="Franklin Gothic Book" panose="020B0503020102020204" pitchFamily="34" charset="0"/>
                        <a:ea typeface="+mn-ea"/>
                        <a:cs typeface="+mn-cs"/>
                      </a:endParaRP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fontAlgn="t" latinLnBrk="0" hangingPunct="1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r>
                        <a:rPr 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Ice cream shop</a:t>
                      </a: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86443053"/>
                  </a:ext>
                </a:extLst>
              </a:tr>
              <a:tr h="234213">
                <a:tc>
                  <a:txBody>
                    <a:bodyPr/>
                    <a:lstStyle/>
                    <a:p>
                      <a:pPr marL="171450" indent="-171450" algn="l" defTabSz="914400" rtl="0" eaLnBrk="1" fontAlgn="t" latinLnBrk="0" hangingPunct="1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r>
                        <a:rPr 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Dollar store</a:t>
                      </a: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fontAlgn="t" latinLnBrk="0" hangingPunct="1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endParaRPr lang="en-US" sz="1000" u="none" strike="noStrike" kern="1200" dirty="0">
                        <a:solidFill>
                          <a:schemeClr val="dk1"/>
                        </a:solidFill>
                        <a:effectLst/>
                        <a:latin typeface="Franklin Gothic Book" panose="020B0503020102020204" pitchFamily="34" charset="0"/>
                        <a:ea typeface="+mn-ea"/>
                        <a:cs typeface="+mn-cs"/>
                      </a:endParaRP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fontAlgn="t" latinLnBrk="0" hangingPunct="1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r>
                        <a:rPr 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Health Club / Gym / sports center / sports field</a:t>
                      </a: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9535295"/>
                  </a:ext>
                </a:extLst>
              </a:tr>
              <a:tr h="234213">
                <a:tc>
                  <a:txBody>
                    <a:bodyPr/>
                    <a:lstStyle/>
                    <a:p>
                      <a:pPr marL="171450" indent="-171450" algn="l" defTabSz="914400" rtl="0" eaLnBrk="1" fontAlgn="t" latinLnBrk="0" hangingPunct="1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r>
                        <a:rPr 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Discount store</a:t>
                      </a: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fontAlgn="t" latinLnBrk="0" hangingPunct="1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endParaRPr lang="en-US" sz="1000" u="none" strike="noStrike" kern="1200" dirty="0">
                        <a:solidFill>
                          <a:schemeClr val="dk1"/>
                        </a:solidFill>
                        <a:effectLst/>
                        <a:latin typeface="Franklin Gothic Book" panose="020B0503020102020204" pitchFamily="34" charset="0"/>
                        <a:ea typeface="+mn-ea"/>
                        <a:cs typeface="+mn-cs"/>
                      </a:endParaRP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fontAlgn="t" latinLnBrk="0" hangingPunct="1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r>
                        <a:rPr 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Hotel</a:t>
                      </a: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2861726"/>
                  </a:ext>
                </a:extLst>
              </a:tr>
              <a:tr h="234213">
                <a:tc>
                  <a:txBody>
                    <a:bodyPr/>
                    <a:lstStyle/>
                    <a:p>
                      <a:pPr marL="171450" indent="-171450" algn="l" defTabSz="914400" rtl="0" eaLnBrk="1" fontAlgn="t" latinLnBrk="0" hangingPunct="1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r>
                        <a:rPr 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Super Store / Mass Merchandise Store</a:t>
                      </a: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fontAlgn="t" latinLnBrk="0" hangingPunct="1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endParaRPr lang="en-US" sz="1000" u="none" strike="noStrike" kern="1200" dirty="0">
                        <a:solidFill>
                          <a:schemeClr val="dk1"/>
                        </a:solidFill>
                        <a:effectLst/>
                        <a:latin typeface="Franklin Gothic Book" panose="020B0503020102020204" pitchFamily="34" charset="0"/>
                        <a:ea typeface="+mn-ea"/>
                        <a:cs typeface="+mn-cs"/>
                      </a:endParaRP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fontAlgn="t" latinLnBrk="0" hangingPunct="1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r>
                        <a:rPr 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Hospital / Long Term Care Facility / Retirement Home</a:t>
                      </a: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3599291"/>
                  </a:ext>
                </a:extLst>
              </a:tr>
              <a:tr h="234213">
                <a:tc>
                  <a:txBody>
                    <a:bodyPr/>
                    <a:lstStyle/>
                    <a:p>
                      <a:pPr marL="171450" indent="-171450" algn="l" defTabSz="914400" rtl="0" eaLnBrk="1" fontAlgn="t" latinLnBrk="0" hangingPunct="1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r>
                        <a:rPr 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Department store / Retail Store (non-food store such as a department store, hardware store, etc.)</a:t>
                      </a: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fontAlgn="t" latinLnBrk="0" hangingPunct="1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endParaRPr lang="en-US" sz="1000" u="none" strike="noStrike" kern="1200" dirty="0">
                        <a:solidFill>
                          <a:schemeClr val="dk1"/>
                        </a:solidFill>
                        <a:effectLst/>
                        <a:latin typeface="Franklin Gothic Book" panose="020B0503020102020204" pitchFamily="34" charset="0"/>
                        <a:ea typeface="+mn-ea"/>
                        <a:cs typeface="+mn-cs"/>
                      </a:endParaRP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fontAlgn="t" latinLnBrk="0" hangingPunct="1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r>
                        <a:rPr 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Airport or other transit location</a:t>
                      </a: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085868"/>
                  </a:ext>
                </a:extLst>
              </a:tr>
              <a:tr h="234213">
                <a:tc>
                  <a:txBody>
                    <a:bodyPr/>
                    <a:lstStyle/>
                    <a:p>
                      <a:pPr marL="171450" indent="-171450" algn="l" defTabSz="914400" rtl="0" eaLnBrk="1" fontAlgn="t" latinLnBrk="0" hangingPunct="1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r>
                        <a:rPr 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Health food store</a:t>
                      </a: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fontAlgn="t" latinLnBrk="0" hangingPunct="1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endParaRPr lang="en-US" sz="1000" u="none" strike="noStrike" kern="1200" dirty="0">
                        <a:solidFill>
                          <a:schemeClr val="dk1"/>
                        </a:solidFill>
                        <a:effectLst/>
                        <a:latin typeface="Franklin Gothic Book" panose="020B0503020102020204" pitchFamily="34" charset="0"/>
                        <a:ea typeface="+mn-ea"/>
                        <a:cs typeface="+mn-cs"/>
                      </a:endParaRP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fontAlgn="t" latinLnBrk="0" hangingPunct="1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r>
                        <a:rPr 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Cinema / Movie theater / amusement park</a:t>
                      </a: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6208025"/>
                  </a:ext>
                </a:extLst>
              </a:tr>
              <a:tr h="234213">
                <a:tc>
                  <a:txBody>
                    <a:bodyPr/>
                    <a:lstStyle/>
                    <a:p>
                      <a:pPr marL="171450" indent="-171450" algn="l" defTabSz="914400" rtl="0" eaLnBrk="1" fontAlgn="t" latinLnBrk="0" hangingPunct="1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r>
                        <a:rPr 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Drugstore</a:t>
                      </a: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fontAlgn="t" latinLnBrk="0" hangingPunct="1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endParaRPr lang="en-US" sz="1000" u="none" strike="noStrike" kern="1200" dirty="0">
                        <a:solidFill>
                          <a:schemeClr val="dk1"/>
                        </a:solidFill>
                        <a:effectLst/>
                        <a:latin typeface="Franklin Gothic Book" panose="020B0503020102020204" pitchFamily="34" charset="0"/>
                        <a:ea typeface="+mn-ea"/>
                        <a:cs typeface="+mn-cs"/>
                      </a:endParaRP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fontAlgn="t" latinLnBrk="0" hangingPunct="1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r>
                        <a:rPr 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Military Location</a:t>
                      </a: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5425349"/>
                  </a:ext>
                </a:extLst>
              </a:tr>
              <a:tr h="234213"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Specialty / Gourmet Food shop</a:t>
                      </a: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sz="1000" u="none" strike="noStrike" kern="1200" dirty="0">
                        <a:solidFill>
                          <a:schemeClr val="dk1"/>
                        </a:solidFill>
                        <a:effectLst/>
                        <a:latin typeface="Franklin Gothic Book" panose="020B0503020102020204" pitchFamily="34" charset="0"/>
                        <a:ea typeface="+mn-ea"/>
                        <a:cs typeface="+mn-cs"/>
                      </a:endParaRP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fontAlgn="t" latinLnBrk="0" hangingPunct="1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r>
                        <a:rPr 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Online</a:t>
                      </a: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5534202"/>
                  </a:ext>
                </a:extLst>
              </a:tr>
            </a:tbl>
          </a:graphicData>
        </a:graphic>
      </p:graphicFrame>
      <p:sp>
        <p:nvSpPr>
          <p:cNvPr id="7" name="Title 1"/>
          <p:cNvSpPr txBox="1">
            <a:spLocks/>
          </p:cNvSpPr>
          <p:nvPr/>
        </p:nvSpPr>
        <p:spPr>
          <a:xfrm>
            <a:off x="426720" y="1090519"/>
            <a:ext cx="11460480" cy="41699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wrap="square" lIns="91440" tIns="45720" rIns="91440" bIns="45720" rtlCol="0" anchor="ctr">
            <a:noAutofit/>
          </a:bodyPr>
          <a:lstStyle>
            <a:defPPr>
              <a:defRPr lang="en-US"/>
            </a:defPPr>
            <a:lvl1pPr marR="0" lvl="0" indent="0" fontAlgn="auto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Franklin Gothic Medium Cond"/>
                <a:ea typeface="+mj-ea"/>
                <a:cs typeface="+mj-cs"/>
              </a:defRPr>
            </a:lvl1pPr>
          </a:lstStyle>
          <a:p>
            <a:r>
              <a:rPr lang="en-US" dirty="0"/>
              <a:t>MASTER </a:t>
            </a:r>
            <a:r>
              <a:rPr lang="en-US"/>
              <a:t>CHANNEL LIST</a:t>
            </a:r>
            <a:endParaRPr lang="en-US" dirty="0"/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3578992" y="6597170"/>
            <a:ext cx="5228144" cy="288084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rgbClr val="DB1348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^Not all channels are included for every country</a:t>
            </a:r>
          </a:p>
        </p:txBody>
      </p:sp>
    </p:spTree>
    <p:extLst>
      <p:ext uri="{BB962C8B-B14F-4D97-AF65-F5344CB8AC3E}">
        <p14:creationId xmlns:p14="http://schemas.microsoft.com/office/powerpoint/2010/main" val="17803817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661" y="121420"/>
            <a:ext cx="11583312" cy="1515954"/>
          </a:xfrm>
        </p:spPr>
        <p:txBody>
          <a:bodyPr>
            <a:normAutofit/>
          </a:bodyPr>
          <a:lstStyle/>
          <a:p>
            <a:pPr lvl="0" defTabSz="701368">
              <a:defRPr/>
            </a:pPr>
            <a:r>
              <a:rPr lang="en-US" dirty="0"/>
              <a:t>Occasions allow us to move beyond category-first thinking</a:t>
            </a:r>
          </a:p>
        </p:txBody>
      </p:sp>
      <p:sp>
        <p:nvSpPr>
          <p:cNvPr id="6" name="Rectangle 5"/>
          <p:cNvSpPr/>
          <p:nvPr/>
        </p:nvSpPr>
        <p:spPr>
          <a:xfrm>
            <a:off x="467661" y="1288748"/>
            <a:ext cx="8990237" cy="1047683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0139" tIns="35069" rIns="70139" bIns="3506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11132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Occasions challenge us to think about how to better meet the needs within the occasions compared to our category competitors and against competing categories.</a:t>
            </a: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0" y="2568490"/>
            <a:ext cx="7903403" cy="360168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vert="horz" wrap="square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rgbClr val="DB1348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Medium Cond"/>
              <a:ea typeface="+mj-ea"/>
              <a:cs typeface="+mj-cs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67661" y="2988002"/>
            <a:ext cx="8253257" cy="2762660"/>
          </a:xfrm>
          <a:prstGeom prst="rect">
            <a:avLst/>
          </a:prstGeom>
        </p:spPr>
        <p:txBody>
          <a:bodyPr wrap="square" lIns="145143" tIns="72571" rIns="145143" bIns="72571">
            <a:spAutoFit/>
          </a:bodyPr>
          <a:lstStyle/>
          <a:p>
            <a:pPr marL="338289" marR="0" lvl="1" indent="-338289" algn="l" defTabSz="1088566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Intuitive and globally understood</a:t>
            </a:r>
          </a:p>
          <a:p>
            <a:pPr marL="338289" marR="0" lvl="1" indent="-338289" algn="l" defTabSz="1088566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Provide clarity on what people eat and why</a:t>
            </a:r>
          </a:p>
          <a:p>
            <a:pPr marL="338289" marR="0" lvl="1" indent="-338289" algn="l" defTabSz="1088566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Sharpen our perspective on consumer behavior and trends</a:t>
            </a:r>
          </a:p>
          <a:p>
            <a:pPr marL="338289" marR="0" lvl="1" indent="-338289" algn="l" defTabSz="1088566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Identify white-space and category-adjacent growth opportunities </a:t>
            </a:r>
          </a:p>
          <a:p>
            <a:pPr marL="338289" marR="0" lvl="1" indent="-338289" algn="l" defTabSz="1088566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Understand truly “ownable” occasions where Kellogg’s can differentiate</a:t>
            </a:r>
          </a:p>
          <a:p>
            <a:pPr marL="338289" marR="0" lvl="1" indent="-338289" algn="l" defTabSz="1088566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Focus our innovation and commercialization efforts</a:t>
            </a:r>
          </a:p>
          <a:p>
            <a:pPr marL="338289" marR="0" lvl="1" indent="-338289" algn="l" defTabSz="1088566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Focus our M&amp;A activities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177" b="9931"/>
          <a:stretch/>
        </p:blipFill>
        <p:spPr>
          <a:xfrm>
            <a:off x="7903403" y="2568490"/>
            <a:ext cx="4274801" cy="3601684"/>
          </a:xfrm>
          <a:prstGeom prst="rect">
            <a:avLst/>
          </a:prstGeom>
        </p:spPr>
      </p:pic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710672" y="6532931"/>
            <a:ext cx="444062" cy="275677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6DCA39-FE7E-4B33-9419-C9BB65BD885E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036321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-669625" y="2490103"/>
            <a:ext cx="4416907" cy="222421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Occasions will influence all aspects of the business…</a:t>
            </a:r>
          </a:p>
        </p:txBody>
      </p:sp>
      <p:sp>
        <p:nvSpPr>
          <p:cNvPr id="8" name="Trapezoid 7"/>
          <p:cNvSpPr/>
          <p:nvPr/>
        </p:nvSpPr>
        <p:spPr bwMode="auto">
          <a:xfrm>
            <a:off x="10023" y="205594"/>
            <a:ext cx="2469673" cy="279613"/>
          </a:xfrm>
          <a:prstGeom prst="trapezoid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0885" tIns="0" rIns="70885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8999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5B5C5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2777593" y="2380358"/>
            <a:ext cx="2125788" cy="526178"/>
          </a:xfrm>
          <a:prstGeom prst="roundRect">
            <a:avLst>
              <a:gd name="adj" fmla="val 0"/>
            </a:avLst>
          </a:prstGeom>
          <a:solidFill>
            <a:schemeClr val="tx1">
              <a:lumMod val="65000"/>
              <a:lumOff val="35000"/>
            </a:schemeClr>
          </a:solidFill>
        </p:spPr>
        <p:txBody>
          <a:bodyPr vert="horz" wrap="square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PORTFOLIO</a:t>
            </a:r>
          </a:p>
        </p:txBody>
      </p:sp>
      <p:sp>
        <p:nvSpPr>
          <p:cNvPr id="26" name="TextBox 5"/>
          <p:cNvSpPr txBox="1">
            <a:spLocks noChangeArrowheads="1"/>
          </p:cNvSpPr>
          <p:nvPr/>
        </p:nvSpPr>
        <p:spPr bwMode="auto">
          <a:xfrm>
            <a:off x="5194005" y="2326059"/>
            <a:ext cx="5120640" cy="640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9699" tIns="44911" rIns="89699" bIns="44911">
            <a:spAutoFit/>
          </a:bodyPr>
          <a:lstStyle>
            <a:lvl1pPr defTabSz="457200">
              <a:defRPr sz="1500" b="1">
                <a:solidFill>
                  <a:schemeClr val="tx1"/>
                </a:solidFill>
                <a:latin typeface="Calibri" pitchFamily="34" charset="0"/>
                <a:ea typeface="ＭＳ Ｐゴシック"/>
                <a:cs typeface="ＭＳ Ｐゴシック"/>
              </a:defRPr>
            </a:lvl1pPr>
            <a:lvl2pPr marL="742950" indent="-285750" defTabSz="457200">
              <a:defRPr sz="1500" b="1">
                <a:solidFill>
                  <a:schemeClr val="tx1"/>
                </a:solidFill>
                <a:latin typeface="Calibri" pitchFamily="34" charset="0"/>
                <a:ea typeface="ＭＳ Ｐゴシック"/>
                <a:cs typeface="ＭＳ Ｐゴシック"/>
              </a:defRPr>
            </a:lvl2pPr>
            <a:lvl3pPr marL="1143000" indent="-228600" defTabSz="457200">
              <a:defRPr sz="1500" b="1">
                <a:solidFill>
                  <a:schemeClr val="tx1"/>
                </a:solidFill>
                <a:latin typeface="Calibri" pitchFamily="34" charset="0"/>
                <a:ea typeface="ＭＳ Ｐゴシック"/>
                <a:cs typeface="ＭＳ Ｐゴシック"/>
              </a:defRPr>
            </a:lvl3pPr>
            <a:lvl4pPr marL="1600200" indent="-228600" defTabSz="457200">
              <a:defRPr sz="1500" b="1">
                <a:solidFill>
                  <a:schemeClr val="tx1"/>
                </a:solidFill>
                <a:latin typeface="Calibri" pitchFamily="34" charset="0"/>
                <a:ea typeface="ＭＳ Ｐゴシック"/>
                <a:cs typeface="ＭＳ Ｐゴシック"/>
              </a:defRPr>
            </a:lvl4pPr>
            <a:lvl5pPr marL="2057400" indent="-228600" defTabSz="457200">
              <a:defRPr sz="1500" b="1">
                <a:solidFill>
                  <a:schemeClr val="tx1"/>
                </a:solidFill>
                <a:latin typeface="Calibri" pitchFamily="34" charset="0"/>
                <a:ea typeface="ＭＳ Ｐゴシック"/>
                <a:cs typeface="ＭＳ Ｐゴシック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1500" b="1">
                <a:solidFill>
                  <a:schemeClr val="tx1"/>
                </a:solidFill>
                <a:latin typeface="Calibri" pitchFamily="34" charset="0"/>
                <a:ea typeface="ＭＳ Ｐゴシック"/>
                <a:cs typeface="ＭＳ Ｐゴシック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1500" b="1">
                <a:solidFill>
                  <a:schemeClr val="tx1"/>
                </a:solidFill>
                <a:latin typeface="Calibri" pitchFamily="34" charset="0"/>
                <a:ea typeface="ＭＳ Ｐゴシック"/>
                <a:cs typeface="ＭＳ Ｐゴシック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1500" b="1">
                <a:solidFill>
                  <a:schemeClr val="tx1"/>
                </a:solidFill>
                <a:latin typeface="Calibri" pitchFamily="34" charset="0"/>
                <a:ea typeface="ＭＳ Ｐゴシック"/>
                <a:cs typeface="ＭＳ Ｐゴシック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1500" b="1">
                <a:solidFill>
                  <a:schemeClr val="tx1"/>
                </a:solidFill>
                <a:latin typeface="Calibri" pitchFamily="34" charset="0"/>
                <a:ea typeface="ＭＳ Ｐゴシック"/>
                <a:cs typeface="ＭＳ Ｐゴシック"/>
              </a:defRPr>
            </a:lvl9pPr>
          </a:lstStyle>
          <a:p>
            <a:pPr marL="0" marR="0" lvl="0" indent="0" algn="l" defTabSz="4484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  <a:t>Optimize portfolio by maximizing reach &amp; 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  <a:t>minimizing duplication</a:t>
            </a:r>
          </a:p>
        </p:txBody>
      </p:sp>
      <p:sp>
        <p:nvSpPr>
          <p:cNvPr id="23" name="Isosceles Triangle 22"/>
          <p:cNvSpPr/>
          <p:nvPr/>
        </p:nvSpPr>
        <p:spPr>
          <a:xfrm rot="5400000" flipH="1">
            <a:off x="4700560" y="2547039"/>
            <a:ext cx="577455" cy="171812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699" tIns="44911" rIns="89699" bIns="44911" rtlCol="0" anchor="ctr"/>
          <a:lstStyle/>
          <a:p>
            <a:pPr marL="0" marR="0" lvl="0" indent="0" algn="ctr" defTabSz="8556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99CC00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2777593" y="5284483"/>
            <a:ext cx="2125788" cy="526178"/>
          </a:xfrm>
          <a:prstGeom prst="roundRect">
            <a:avLst>
              <a:gd name="adj" fmla="val 0"/>
            </a:avLst>
          </a:prstGeom>
          <a:solidFill>
            <a:schemeClr val="tx1">
              <a:lumMod val="65000"/>
              <a:lumOff val="35000"/>
            </a:schemeClr>
          </a:solidFill>
        </p:spPr>
        <p:txBody>
          <a:bodyPr vert="horz" wrap="square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EXECUTION</a:t>
            </a:r>
          </a:p>
        </p:txBody>
      </p:sp>
      <p:sp>
        <p:nvSpPr>
          <p:cNvPr id="27" name="TextBox 5"/>
          <p:cNvSpPr txBox="1">
            <a:spLocks noChangeArrowheads="1"/>
          </p:cNvSpPr>
          <p:nvPr/>
        </p:nvSpPr>
        <p:spPr bwMode="auto">
          <a:xfrm>
            <a:off x="5194005" y="5227532"/>
            <a:ext cx="5120640" cy="640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9699" tIns="44911" rIns="89699" bIns="44911">
            <a:spAutoFit/>
          </a:bodyPr>
          <a:lstStyle>
            <a:lvl1pPr defTabSz="457200">
              <a:defRPr sz="1500" b="1">
                <a:solidFill>
                  <a:schemeClr val="tx1"/>
                </a:solidFill>
                <a:latin typeface="Calibri" pitchFamily="34" charset="0"/>
                <a:ea typeface="ＭＳ Ｐゴシック"/>
                <a:cs typeface="ＭＳ Ｐゴシック"/>
              </a:defRPr>
            </a:lvl1pPr>
            <a:lvl2pPr marL="742950" indent="-285750" defTabSz="457200">
              <a:defRPr sz="1500" b="1">
                <a:solidFill>
                  <a:schemeClr val="tx1"/>
                </a:solidFill>
                <a:latin typeface="Calibri" pitchFamily="34" charset="0"/>
                <a:ea typeface="ＭＳ Ｐゴシック"/>
                <a:cs typeface="ＭＳ Ｐゴシック"/>
              </a:defRPr>
            </a:lvl2pPr>
            <a:lvl3pPr marL="1143000" indent="-228600" defTabSz="457200">
              <a:defRPr sz="1500" b="1">
                <a:solidFill>
                  <a:schemeClr val="tx1"/>
                </a:solidFill>
                <a:latin typeface="Calibri" pitchFamily="34" charset="0"/>
                <a:ea typeface="ＭＳ Ｐゴシック"/>
                <a:cs typeface="ＭＳ Ｐゴシック"/>
              </a:defRPr>
            </a:lvl3pPr>
            <a:lvl4pPr marL="1600200" indent="-228600" defTabSz="457200">
              <a:defRPr sz="1500" b="1">
                <a:solidFill>
                  <a:schemeClr val="tx1"/>
                </a:solidFill>
                <a:latin typeface="Calibri" pitchFamily="34" charset="0"/>
                <a:ea typeface="ＭＳ Ｐゴシック"/>
                <a:cs typeface="ＭＳ Ｐゴシック"/>
              </a:defRPr>
            </a:lvl4pPr>
            <a:lvl5pPr marL="2057400" indent="-228600" defTabSz="457200">
              <a:defRPr sz="1500" b="1">
                <a:solidFill>
                  <a:schemeClr val="tx1"/>
                </a:solidFill>
                <a:latin typeface="Calibri" pitchFamily="34" charset="0"/>
                <a:ea typeface="ＭＳ Ｐゴシック"/>
                <a:cs typeface="ＭＳ Ｐゴシック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1500" b="1">
                <a:solidFill>
                  <a:schemeClr val="tx1"/>
                </a:solidFill>
                <a:latin typeface="Calibri" pitchFamily="34" charset="0"/>
                <a:ea typeface="ＭＳ Ｐゴシック"/>
                <a:cs typeface="ＭＳ Ｐゴシック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1500" b="1">
                <a:solidFill>
                  <a:schemeClr val="tx1"/>
                </a:solidFill>
                <a:latin typeface="Calibri" pitchFamily="34" charset="0"/>
                <a:ea typeface="ＭＳ Ｐゴシック"/>
                <a:cs typeface="ＭＳ Ｐゴシック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1500" b="1">
                <a:solidFill>
                  <a:schemeClr val="tx1"/>
                </a:solidFill>
                <a:latin typeface="Calibri" pitchFamily="34" charset="0"/>
                <a:ea typeface="ＭＳ Ｐゴシック"/>
                <a:cs typeface="ＭＳ Ｐゴシック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1500" b="1">
                <a:solidFill>
                  <a:schemeClr val="tx1"/>
                </a:solidFill>
                <a:latin typeface="Calibri" pitchFamily="34" charset="0"/>
                <a:ea typeface="ＭＳ Ｐゴシック"/>
                <a:cs typeface="ＭＳ Ｐゴシック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  <a:t>Strengthen in-store execution, activation 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  <a:t>and shopper marketing</a:t>
            </a:r>
          </a:p>
        </p:txBody>
      </p:sp>
      <p:sp>
        <p:nvSpPr>
          <p:cNvPr id="24" name="Isosceles Triangle 23"/>
          <p:cNvSpPr/>
          <p:nvPr/>
        </p:nvSpPr>
        <p:spPr>
          <a:xfrm rot="5400000" flipH="1">
            <a:off x="4700560" y="5461666"/>
            <a:ext cx="577455" cy="171812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699" tIns="44911" rIns="89699" bIns="44911" rtlCol="0" anchor="ctr"/>
          <a:lstStyle/>
          <a:p>
            <a:pPr marL="0" marR="0" lvl="0" indent="0" algn="ctr" defTabSz="8556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99CC00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2777593" y="4316442"/>
            <a:ext cx="2125788" cy="526178"/>
          </a:xfrm>
          <a:prstGeom prst="roundRect">
            <a:avLst>
              <a:gd name="adj" fmla="val 0"/>
            </a:avLst>
          </a:prstGeom>
          <a:solidFill>
            <a:schemeClr val="tx1">
              <a:lumMod val="65000"/>
              <a:lumOff val="35000"/>
            </a:schemeClr>
          </a:solidFill>
        </p:spPr>
        <p:txBody>
          <a:bodyPr vert="horz" wrap="square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INNOVATION</a:t>
            </a:r>
          </a:p>
        </p:txBody>
      </p:sp>
      <p:sp>
        <p:nvSpPr>
          <p:cNvPr id="28" name="TextBox 5"/>
          <p:cNvSpPr txBox="1">
            <a:spLocks noChangeArrowheads="1"/>
          </p:cNvSpPr>
          <p:nvPr/>
        </p:nvSpPr>
        <p:spPr bwMode="auto">
          <a:xfrm>
            <a:off x="5194005" y="4260375"/>
            <a:ext cx="5120640" cy="640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9699" tIns="44911" rIns="89699" bIns="44911">
            <a:spAutoFit/>
          </a:bodyPr>
          <a:lstStyle>
            <a:lvl1pPr defTabSz="457200">
              <a:defRPr sz="1500" b="1">
                <a:solidFill>
                  <a:schemeClr val="tx1"/>
                </a:solidFill>
                <a:latin typeface="Calibri" pitchFamily="34" charset="0"/>
                <a:ea typeface="ＭＳ Ｐゴシック"/>
                <a:cs typeface="ＭＳ Ｐゴシック"/>
              </a:defRPr>
            </a:lvl1pPr>
            <a:lvl2pPr marL="742950" indent="-285750" defTabSz="457200">
              <a:defRPr sz="1500" b="1">
                <a:solidFill>
                  <a:schemeClr val="tx1"/>
                </a:solidFill>
                <a:latin typeface="Calibri" pitchFamily="34" charset="0"/>
                <a:ea typeface="ＭＳ Ｐゴシック"/>
                <a:cs typeface="ＭＳ Ｐゴシック"/>
              </a:defRPr>
            </a:lvl2pPr>
            <a:lvl3pPr marL="1143000" indent="-228600" defTabSz="457200">
              <a:defRPr sz="1500" b="1">
                <a:solidFill>
                  <a:schemeClr val="tx1"/>
                </a:solidFill>
                <a:latin typeface="Calibri" pitchFamily="34" charset="0"/>
                <a:ea typeface="ＭＳ Ｐゴシック"/>
                <a:cs typeface="ＭＳ Ｐゴシック"/>
              </a:defRPr>
            </a:lvl3pPr>
            <a:lvl4pPr marL="1600200" indent="-228600" defTabSz="457200">
              <a:defRPr sz="1500" b="1">
                <a:solidFill>
                  <a:schemeClr val="tx1"/>
                </a:solidFill>
                <a:latin typeface="Calibri" pitchFamily="34" charset="0"/>
                <a:ea typeface="ＭＳ Ｐゴシック"/>
                <a:cs typeface="ＭＳ Ｐゴシック"/>
              </a:defRPr>
            </a:lvl4pPr>
            <a:lvl5pPr marL="2057400" indent="-228600" defTabSz="457200">
              <a:defRPr sz="1500" b="1">
                <a:solidFill>
                  <a:schemeClr val="tx1"/>
                </a:solidFill>
                <a:latin typeface="Calibri" pitchFamily="34" charset="0"/>
                <a:ea typeface="ＭＳ Ｐゴシック"/>
                <a:cs typeface="ＭＳ Ｐゴシック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1500" b="1">
                <a:solidFill>
                  <a:schemeClr val="tx1"/>
                </a:solidFill>
                <a:latin typeface="Calibri" pitchFamily="34" charset="0"/>
                <a:ea typeface="ＭＳ Ｐゴシック"/>
                <a:cs typeface="ＭＳ Ｐゴシック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1500" b="1">
                <a:solidFill>
                  <a:schemeClr val="tx1"/>
                </a:solidFill>
                <a:latin typeface="Calibri" pitchFamily="34" charset="0"/>
                <a:ea typeface="ＭＳ Ｐゴシック"/>
                <a:cs typeface="ＭＳ Ｐゴシック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1500" b="1">
                <a:solidFill>
                  <a:schemeClr val="tx1"/>
                </a:solidFill>
                <a:latin typeface="Calibri" pitchFamily="34" charset="0"/>
                <a:ea typeface="ＭＳ Ｐゴシック"/>
                <a:cs typeface="ＭＳ Ｐゴシック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1500" b="1">
                <a:solidFill>
                  <a:schemeClr val="tx1"/>
                </a:solidFill>
                <a:latin typeface="Calibri" pitchFamily="34" charset="0"/>
                <a:ea typeface="ＭＳ Ｐゴシック"/>
                <a:cs typeface="ＭＳ Ｐゴシック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  <a:t>Identify innovation spaces, inspire ideation, guide and shape development </a:t>
            </a:r>
          </a:p>
        </p:txBody>
      </p:sp>
      <p:sp>
        <p:nvSpPr>
          <p:cNvPr id="25" name="Isosceles Triangle 24"/>
          <p:cNvSpPr/>
          <p:nvPr/>
        </p:nvSpPr>
        <p:spPr>
          <a:xfrm rot="5400000" flipH="1">
            <a:off x="4700560" y="4490123"/>
            <a:ext cx="577455" cy="171812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699" tIns="44911" rIns="89699" bIns="44911" rtlCol="0" anchor="ctr"/>
          <a:lstStyle/>
          <a:p>
            <a:pPr marL="0" marR="0" lvl="0" indent="0" algn="ctr" defTabSz="8556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99CC00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2777593" y="3348400"/>
            <a:ext cx="2125788" cy="526178"/>
          </a:xfrm>
          <a:prstGeom prst="roundRect">
            <a:avLst>
              <a:gd name="adj" fmla="val 0"/>
            </a:avLst>
          </a:prstGeom>
          <a:solidFill>
            <a:schemeClr val="tx1">
              <a:lumMod val="65000"/>
              <a:lumOff val="35000"/>
            </a:schemeClr>
          </a:solidFill>
        </p:spPr>
        <p:txBody>
          <a:bodyPr vert="horz" wrap="square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BRAND</a:t>
            </a:r>
          </a:p>
        </p:txBody>
      </p:sp>
      <p:sp>
        <p:nvSpPr>
          <p:cNvPr id="31" name="TextBox 5"/>
          <p:cNvSpPr txBox="1">
            <a:spLocks noChangeArrowheads="1"/>
          </p:cNvSpPr>
          <p:nvPr/>
        </p:nvSpPr>
        <p:spPr bwMode="auto">
          <a:xfrm>
            <a:off x="5194005" y="3293217"/>
            <a:ext cx="5120640" cy="640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9699" tIns="44911" rIns="89699" bIns="44911">
            <a:spAutoFit/>
          </a:bodyPr>
          <a:lstStyle>
            <a:lvl1pPr defTabSz="457200">
              <a:defRPr sz="1500" b="1">
                <a:solidFill>
                  <a:schemeClr val="tx1"/>
                </a:solidFill>
                <a:latin typeface="Calibri" pitchFamily="34" charset="0"/>
                <a:ea typeface="ＭＳ Ｐゴシック"/>
                <a:cs typeface="ＭＳ Ｐゴシック"/>
              </a:defRPr>
            </a:lvl1pPr>
            <a:lvl2pPr marL="742950" indent="-285750" defTabSz="457200">
              <a:defRPr sz="1500" b="1">
                <a:solidFill>
                  <a:schemeClr val="tx1"/>
                </a:solidFill>
                <a:latin typeface="Calibri" pitchFamily="34" charset="0"/>
                <a:ea typeface="ＭＳ Ｐゴシック"/>
                <a:cs typeface="ＭＳ Ｐゴシック"/>
              </a:defRPr>
            </a:lvl2pPr>
            <a:lvl3pPr marL="1143000" indent="-228600" defTabSz="457200">
              <a:defRPr sz="1500" b="1">
                <a:solidFill>
                  <a:schemeClr val="tx1"/>
                </a:solidFill>
                <a:latin typeface="Calibri" pitchFamily="34" charset="0"/>
                <a:ea typeface="ＭＳ Ｐゴシック"/>
                <a:cs typeface="ＭＳ Ｐゴシック"/>
              </a:defRPr>
            </a:lvl3pPr>
            <a:lvl4pPr marL="1600200" indent="-228600" defTabSz="457200">
              <a:defRPr sz="1500" b="1">
                <a:solidFill>
                  <a:schemeClr val="tx1"/>
                </a:solidFill>
                <a:latin typeface="Calibri" pitchFamily="34" charset="0"/>
                <a:ea typeface="ＭＳ Ｐゴシック"/>
                <a:cs typeface="ＭＳ Ｐゴシック"/>
              </a:defRPr>
            </a:lvl4pPr>
            <a:lvl5pPr marL="2057400" indent="-228600" defTabSz="457200">
              <a:defRPr sz="1500" b="1">
                <a:solidFill>
                  <a:schemeClr val="tx1"/>
                </a:solidFill>
                <a:latin typeface="Calibri" pitchFamily="34" charset="0"/>
                <a:ea typeface="ＭＳ Ｐゴシック"/>
                <a:cs typeface="ＭＳ Ｐゴシック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1500" b="1">
                <a:solidFill>
                  <a:schemeClr val="tx1"/>
                </a:solidFill>
                <a:latin typeface="Calibri" pitchFamily="34" charset="0"/>
                <a:ea typeface="ＭＳ Ｐゴシック"/>
                <a:cs typeface="ＭＳ Ｐゴシック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1500" b="1">
                <a:solidFill>
                  <a:schemeClr val="tx1"/>
                </a:solidFill>
                <a:latin typeface="Calibri" pitchFamily="34" charset="0"/>
                <a:ea typeface="ＭＳ Ｐゴシック"/>
                <a:cs typeface="ＭＳ Ｐゴシック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1500" b="1">
                <a:solidFill>
                  <a:schemeClr val="tx1"/>
                </a:solidFill>
                <a:latin typeface="Calibri" pitchFamily="34" charset="0"/>
                <a:ea typeface="ＭＳ Ｐゴシック"/>
                <a:cs typeface="ＭＳ Ｐゴシック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1500" b="1">
                <a:solidFill>
                  <a:schemeClr val="tx1"/>
                </a:solidFill>
                <a:latin typeface="Calibri" pitchFamily="34" charset="0"/>
                <a:ea typeface="ＭＳ Ｐゴシック"/>
                <a:cs typeface="ＭＳ Ｐゴシック"/>
              </a:defRPr>
            </a:lvl9pPr>
          </a:lstStyle>
          <a:p>
            <a:pPr marL="0" marR="0" lvl="0" indent="0" algn="l" defTabSz="4484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  <a:t>Strengthen and build brands by maximizing 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  <a:t>relevance, distinctiveness, clarity and credibility </a:t>
            </a:r>
          </a:p>
        </p:txBody>
      </p:sp>
      <p:sp>
        <p:nvSpPr>
          <p:cNvPr id="30" name="Isosceles Triangle 29"/>
          <p:cNvSpPr/>
          <p:nvPr/>
        </p:nvSpPr>
        <p:spPr>
          <a:xfrm rot="5400000" flipH="1">
            <a:off x="4700560" y="3518581"/>
            <a:ext cx="577455" cy="171812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699" tIns="44911" rIns="89699" bIns="44911" rtlCol="0" anchor="ctr"/>
          <a:lstStyle/>
          <a:p>
            <a:pPr marL="0" marR="0" lvl="0" indent="0" algn="ctr" defTabSz="8556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99CC00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32" name="Rounded Rectangle 31"/>
          <p:cNvSpPr/>
          <p:nvPr/>
        </p:nvSpPr>
        <p:spPr>
          <a:xfrm>
            <a:off x="2777593" y="1398314"/>
            <a:ext cx="2125788" cy="526178"/>
          </a:xfrm>
          <a:prstGeom prst="roundRect">
            <a:avLst>
              <a:gd name="adj" fmla="val 0"/>
            </a:avLst>
          </a:prstGeom>
          <a:solidFill>
            <a:schemeClr val="tx1">
              <a:lumMod val="65000"/>
              <a:lumOff val="35000"/>
            </a:schemeClr>
          </a:solidFill>
        </p:spPr>
        <p:txBody>
          <a:bodyPr vert="horz" wrap="square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CATEGORY</a:t>
            </a:r>
          </a:p>
        </p:txBody>
      </p:sp>
      <p:sp>
        <p:nvSpPr>
          <p:cNvPr id="34" name="TextBox 5"/>
          <p:cNvSpPr txBox="1">
            <a:spLocks noChangeArrowheads="1"/>
          </p:cNvSpPr>
          <p:nvPr/>
        </p:nvSpPr>
        <p:spPr bwMode="auto">
          <a:xfrm>
            <a:off x="5194005" y="1358901"/>
            <a:ext cx="5120640" cy="640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9699" tIns="44911" rIns="89699" bIns="44911">
            <a:spAutoFit/>
          </a:bodyPr>
          <a:lstStyle>
            <a:lvl1pPr defTabSz="457200">
              <a:defRPr sz="1500" b="1">
                <a:solidFill>
                  <a:schemeClr val="tx1"/>
                </a:solidFill>
                <a:latin typeface="Calibri" pitchFamily="34" charset="0"/>
                <a:ea typeface="ＭＳ Ｐゴシック"/>
                <a:cs typeface="ＭＳ Ｐゴシック"/>
              </a:defRPr>
            </a:lvl1pPr>
            <a:lvl2pPr marL="742950" indent="-285750" defTabSz="457200">
              <a:defRPr sz="1500" b="1">
                <a:solidFill>
                  <a:schemeClr val="tx1"/>
                </a:solidFill>
                <a:latin typeface="Calibri" pitchFamily="34" charset="0"/>
                <a:ea typeface="ＭＳ Ｐゴシック"/>
                <a:cs typeface="ＭＳ Ｐゴシック"/>
              </a:defRPr>
            </a:lvl2pPr>
            <a:lvl3pPr marL="1143000" indent="-228600" defTabSz="457200">
              <a:defRPr sz="1500" b="1">
                <a:solidFill>
                  <a:schemeClr val="tx1"/>
                </a:solidFill>
                <a:latin typeface="Calibri" pitchFamily="34" charset="0"/>
                <a:ea typeface="ＭＳ Ｐゴシック"/>
                <a:cs typeface="ＭＳ Ｐゴシック"/>
              </a:defRPr>
            </a:lvl3pPr>
            <a:lvl4pPr marL="1600200" indent="-228600" defTabSz="457200">
              <a:defRPr sz="1500" b="1">
                <a:solidFill>
                  <a:schemeClr val="tx1"/>
                </a:solidFill>
                <a:latin typeface="Calibri" pitchFamily="34" charset="0"/>
                <a:ea typeface="ＭＳ Ｐゴシック"/>
                <a:cs typeface="ＭＳ Ｐゴシック"/>
              </a:defRPr>
            </a:lvl4pPr>
            <a:lvl5pPr marL="2057400" indent="-228600" defTabSz="457200">
              <a:defRPr sz="1500" b="1">
                <a:solidFill>
                  <a:schemeClr val="tx1"/>
                </a:solidFill>
                <a:latin typeface="Calibri" pitchFamily="34" charset="0"/>
                <a:ea typeface="ＭＳ Ｐゴシック"/>
                <a:cs typeface="ＭＳ Ｐゴシック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1500" b="1">
                <a:solidFill>
                  <a:schemeClr val="tx1"/>
                </a:solidFill>
                <a:latin typeface="Calibri" pitchFamily="34" charset="0"/>
                <a:ea typeface="ＭＳ Ｐゴシック"/>
                <a:cs typeface="ＭＳ Ｐゴシック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1500" b="1">
                <a:solidFill>
                  <a:schemeClr val="tx1"/>
                </a:solidFill>
                <a:latin typeface="Calibri" pitchFamily="34" charset="0"/>
                <a:ea typeface="ＭＳ Ｐゴシック"/>
                <a:cs typeface="ＭＳ Ｐゴシック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1500" b="1">
                <a:solidFill>
                  <a:schemeClr val="tx1"/>
                </a:solidFill>
                <a:latin typeface="Calibri" pitchFamily="34" charset="0"/>
                <a:ea typeface="ＭＳ Ｐゴシック"/>
                <a:cs typeface="ＭＳ Ｐゴシック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1500" b="1">
                <a:solidFill>
                  <a:schemeClr val="tx1"/>
                </a:solidFill>
                <a:latin typeface="Calibri" pitchFamily="34" charset="0"/>
                <a:ea typeface="ＭＳ Ｐゴシック"/>
                <a:cs typeface="ＭＳ Ｐゴシック"/>
              </a:defRPr>
            </a:lvl9pPr>
          </a:lstStyle>
          <a:p>
            <a:pPr marL="0" marR="0" lvl="0" indent="0" algn="l" defTabSz="4484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  <a:t>Unlock category growth opportunities both within our current categories as well as expansion </a:t>
            </a:r>
          </a:p>
        </p:txBody>
      </p:sp>
      <p:sp>
        <p:nvSpPr>
          <p:cNvPr id="33" name="Isosceles Triangle 32"/>
          <p:cNvSpPr/>
          <p:nvPr/>
        </p:nvSpPr>
        <p:spPr>
          <a:xfrm rot="5400000" flipH="1">
            <a:off x="4700560" y="1575497"/>
            <a:ext cx="577455" cy="171812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699" tIns="44911" rIns="89699" bIns="44911" rtlCol="0" anchor="ctr"/>
          <a:lstStyle/>
          <a:p>
            <a:pPr marL="0" marR="0" lvl="0" indent="0" algn="ctr" defTabSz="8556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99CC00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1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710672" y="6532931"/>
            <a:ext cx="444062" cy="275677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6DCA39-FE7E-4B33-9419-C9BB65BD885E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102639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661" y="121420"/>
            <a:ext cx="11583312" cy="1515954"/>
          </a:xfrm>
        </p:spPr>
        <p:txBody>
          <a:bodyPr>
            <a:normAutofit/>
          </a:bodyPr>
          <a:lstStyle/>
          <a:p>
            <a:pPr lvl="0" defTabSz="701368">
              <a:defRPr/>
            </a:pPr>
            <a:r>
              <a:rPr lang="en-US" b="1" dirty="0"/>
              <a:t>Eating Occasions Shape Category Growth</a:t>
            </a:r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0" y="1905957"/>
            <a:ext cx="12178204" cy="3046086"/>
            <a:chOff x="0" y="1754514"/>
            <a:chExt cx="12178204" cy="3046086"/>
          </a:xfrm>
        </p:grpSpPr>
        <p:sp>
          <p:nvSpPr>
            <p:cNvPr id="13" name="Title 1"/>
            <p:cNvSpPr txBox="1">
              <a:spLocks/>
            </p:cNvSpPr>
            <p:nvPr/>
          </p:nvSpPr>
          <p:spPr>
            <a:xfrm>
              <a:off x="0" y="1754514"/>
              <a:ext cx="7903403" cy="3046086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txBody>
            <a:bodyPr vert="horz" wrap="square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rgbClr val="DB1348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j-ea"/>
                <a:cs typeface="+mj-cs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0" y="2319420"/>
              <a:ext cx="7903403" cy="1916275"/>
            </a:xfrm>
            <a:prstGeom prst="rect">
              <a:avLst/>
            </a:prstGeom>
          </p:spPr>
          <p:txBody>
            <a:bodyPr wrap="square" lIns="145143" tIns="72571" rIns="145143" bIns="72571">
              <a:spAutoFit/>
            </a:bodyPr>
            <a:lstStyle/>
            <a:p>
              <a:pPr marL="338289" marR="0" lvl="1" indent="-338289" algn="l" defTabSz="1088566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Medium Cond"/>
                  <a:ea typeface="+mn-ea"/>
                  <a:cs typeface="+mn-cs"/>
                </a:rPr>
                <a:t>Identifying eating occasions where our foods could be relevant</a:t>
              </a:r>
            </a:p>
            <a:p>
              <a:pPr marL="338289" marR="0" lvl="1" indent="-338289" algn="l" defTabSz="1088566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Medium Cond"/>
                  <a:ea typeface="+mn-ea"/>
                  <a:cs typeface="+mn-cs"/>
                </a:rPr>
                <a:t>Revealing barriers to consumption that we can overcome</a:t>
              </a:r>
            </a:p>
            <a:p>
              <a:pPr marL="338289" marR="0" lvl="1" indent="-338289" algn="l" defTabSz="1088566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Medium Cond"/>
                  <a:ea typeface="+mn-ea"/>
                  <a:cs typeface="+mn-cs"/>
                </a:rPr>
                <a:t>Highlighting key insights to motivate people to choose our category</a:t>
              </a:r>
            </a:p>
            <a:p>
              <a:pPr marL="338289" marR="0" lvl="1" indent="-338289" algn="l" defTabSz="1088566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Medium Cond"/>
                  <a:ea typeface="+mn-ea"/>
                  <a:cs typeface="+mn-cs"/>
                </a:rPr>
                <a:t>Guiding us to create new food, pack, and size offerings to better meet people’s needs</a:t>
              </a:r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7500"/>
            <a:stretch/>
          </p:blipFill>
          <p:spPr>
            <a:xfrm>
              <a:off x="7903403" y="1754514"/>
              <a:ext cx="4274801" cy="3046086"/>
            </a:xfrm>
            <a:prstGeom prst="rect">
              <a:avLst/>
            </a:prstGeom>
          </p:spPr>
        </p:pic>
      </p:grpSp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710672" y="6532931"/>
            <a:ext cx="444062" cy="275677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6DCA39-FE7E-4B33-9419-C9BB65BD885E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601333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661" y="121420"/>
            <a:ext cx="11583312" cy="1515954"/>
          </a:xfrm>
        </p:spPr>
        <p:txBody>
          <a:bodyPr>
            <a:normAutofit/>
          </a:bodyPr>
          <a:lstStyle/>
          <a:p>
            <a:pPr lvl="0" defTabSz="701368">
              <a:defRPr/>
            </a:pPr>
            <a:r>
              <a:rPr lang="en-US" b="1" dirty="0"/>
              <a:t>Eating Occasions Unlock Retailer Execution</a:t>
            </a:r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0" y="1905000"/>
            <a:ext cx="12192000" cy="3048000"/>
            <a:chOff x="0" y="1752600"/>
            <a:chExt cx="12192000" cy="3048000"/>
          </a:xfrm>
        </p:grpSpPr>
        <p:sp>
          <p:nvSpPr>
            <p:cNvPr id="13" name="Title 1"/>
            <p:cNvSpPr txBox="1">
              <a:spLocks/>
            </p:cNvSpPr>
            <p:nvPr/>
          </p:nvSpPr>
          <p:spPr>
            <a:xfrm>
              <a:off x="0" y="1752600"/>
              <a:ext cx="7903403" cy="304800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txBody>
            <a:bodyPr vert="horz" wrap="square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rgbClr val="DB1348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j-ea"/>
                <a:cs typeface="+mj-cs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0" y="1818326"/>
              <a:ext cx="7903403" cy="2916548"/>
            </a:xfrm>
            <a:prstGeom prst="rect">
              <a:avLst/>
            </a:prstGeom>
          </p:spPr>
          <p:txBody>
            <a:bodyPr wrap="square" lIns="145143" tIns="72571" rIns="145143" bIns="72571">
              <a:spAutoFit/>
            </a:bodyPr>
            <a:lstStyle/>
            <a:p>
              <a:pPr marL="338289" marR="0" lvl="1" indent="-338289" algn="l" defTabSz="1088566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Medium Cond"/>
                  <a:ea typeface="+mn-ea"/>
                  <a:cs typeface="+mn-cs"/>
                </a:rPr>
                <a:t>Building customer plans to maximize sales within priority occasions</a:t>
              </a:r>
            </a:p>
            <a:p>
              <a:pPr marL="338289" marR="0" lvl="1" indent="-338289" algn="l" defTabSz="1088566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Medium Cond"/>
                  <a:ea typeface="+mn-ea"/>
                  <a:cs typeface="+mn-cs"/>
                </a:rPr>
                <a:t>Enabling Sales teams to drive shopper programs with focused occasion messaging</a:t>
              </a:r>
            </a:p>
            <a:p>
              <a:pPr marL="338289" marR="0" lvl="1" indent="-338289" algn="l" defTabSz="1088566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Medium Cond"/>
                  <a:ea typeface="+mn-ea"/>
                  <a:cs typeface="+mn-cs"/>
                </a:rPr>
                <a:t>Co-promoting with adjacent categories (fruit or dairy for cereal, beer and soft drinks for salty snacks)</a:t>
              </a:r>
            </a:p>
            <a:p>
              <a:pPr marL="338289" marR="0" lvl="1" indent="-338289" algn="l" defTabSz="1088566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Medium Cond"/>
                  <a:ea typeface="+mn-ea"/>
                  <a:cs typeface="+mn-cs"/>
                </a:rPr>
                <a:t>Targeting points of interruption to convert users of competing categories</a:t>
              </a:r>
            </a:p>
            <a:p>
              <a:pPr marL="338289" marR="0" lvl="1" indent="-338289" algn="l" defTabSz="1088566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Medium Cond"/>
                  <a:ea typeface="+mn-ea"/>
                  <a:cs typeface="+mn-cs"/>
                </a:rPr>
                <a:t>Building retailer access to new growth opportunities based on flawless execution in main aisle</a:t>
              </a:r>
            </a:p>
          </p:txBody>
        </p:sp>
        <p:pic>
          <p:nvPicPr>
            <p:cNvPr id="4098" name="Picture 2" descr="Related image"/>
            <p:cNvPicPr>
              <a:picLocks noChangeAspect="1" noChangeArrowheads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7903403" y="1752600"/>
              <a:ext cx="4288597" cy="304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710672" y="6532931"/>
            <a:ext cx="444062" cy="275677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6DCA39-FE7E-4B33-9419-C9BB65BD885E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663158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This is a Big Change with a Big Path to Growth!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293370" y="2138865"/>
            <a:ext cx="6202680" cy="3886579"/>
            <a:chOff x="232448" y="1593806"/>
            <a:chExt cx="7562849" cy="4746364"/>
          </a:xfrm>
        </p:grpSpPr>
        <p:sp>
          <p:nvSpPr>
            <p:cNvPr id="4" name="Freeform 3"/>
            <p:cNvSpPr/>
            <p:nvPr/>
          </p:nvSpPr>
          <p:spPr>
            <a:xfrm>
              <a:off x="232448" y="1593806"/>
              <a:ext cx="2363390" cy="1418034"/>
            </a:xfrm>
            <a:custGeom>
              <a:avLst/>
              <a:gdLst>
                <a:gd name="connsiteX0" fmla="*/ 0 w 2363390"/>
                <a:gd name="connsiteY0" fmla="*/ 0 h 1418034"/>
                <a:gd name="connsiteX1" fmla="*/ 2363390 w 2363390"/>
                <a:gd name="connsiteY1" fmla="*/ 0 h 1418034"/>
                <a:gd name="connsiteX2" fmla="*/ 2363390 w 2363390"/>
                <a:gd name="connsiteY2" fmla="*/ 1418034 h 1418034"/>
                <a:gd name="connsiteX3" fmla="*/ 0 w 2363390"/>
                <a:gd name="connsiteY3" fmla="*/ 1418034 h 1418034"/>
                <a:gd name="connsiteX4" fmla="*/ 0 w 2363390"/>
                <a:gd name="connsiteY4" fmla="*/ 0 h 1418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63390" h="1418034">
                  <a:moveTo>
                    <a:pt x="0" y="0"/>
                  </a:moveTo>
                  <a:lnTo>
                    <a:pt x="2363390" y="0"/>
                  </a:lnTo>
                  <a:lnTo>
                    <a:pt x="2363390" y="1418034"/>
                  </a:lnTo>
                  <a:lnTo>
                    <a:pt x="0" y="14180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marR="0" lvl="0" indent="0" algn="ctr" defTabSz="7112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/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Unlock </a:t>
              </a:r>
              <a:r>
                <a:rPr kumimoji="0" lang="en-US" sz="1400" b="1" i="0" u="none" strike="noStrike" kern="1200" cap="none" spc="0" normalizeH="0" baseline="0" noProof="0" dirty="0">
                  <a:ln/>
                  <a:solidFill>
                    <a:srgbClr val="DB1348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frame of reference </a:t>
              </a:r>
              <a:r>
                <a:rPr kumimoji="0" lang="en-US" sz="1400" b="1" i="0" u="none" strike="noStrike" kern="1200" cap="none" spc="0" normalizeH="0" baseline="0" noProof="0" dirty="0">
                  <a:ln/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opportunities</a:t>
              </a: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" name="Freeform 4"/>
            <p:cNvSpPr/>
            <p:nvPr/>
          </p:nvSpPr>
          <p:spPr>
            <a:xfrm>
              <a:off x="2832177" y="1593806"/>
              <a:ext cx="2363390" cy="1418034"/>
            </a:xfrm>
            <a:custGeom>
              <a:avLst/>
              <a:gdLst>
                <a:gd name="connsiteX0" fmla="*/ 0 w 2363390"/>
                <a:gd name="connsiteY0" fmla="*/ 0 h 1418034"/>
                <a:gd name="connsiteX1" fmla="*/ 2363390 w 2363390"/>
                <a:gd name="connsiteY1" fmla="*/ 0 h 1418034"/>
                <a:gd name="connsiteX2" fmla="*/ 2363390 w 2363390"/>
                <a:gd name="connsiteY2" fmla="*/ 1418034 h 1418034"/>
                <a:gd name="connsiteX3" fmla="*/ 0 w 2363390"/>
                <a:gd name="connsiteY3" fmla="*/ 1418034 h 1418034"/>
                <a:gd name="connsiteX4" fmla="*/ 0 w 2363390"/>
                <a:gd name="connsiteY4" fmla="*/ 0 h 1418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63390" h="1418034">
                  <a:moveTo>
                    <a:pt x="0" y="0"/>
                  </a:moveTo>
                  <a:lnTo>
                    <a:pt x="2363390" y="0"/>
                  </a:lnTo>
                  <a:lnTo>
                    <a:pt x="2363390" y="1418034"/>
                  </a:lnTo>
                  <a:lnTo>
                    <a:pt x="0" y="14180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marR="0" lvl="0" indent="0" algn="ctr" defTabSz="7112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Identify </a:t>
              </a: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DB1348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category and brand growth opportunities </a:t>
              </a: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by occasion</a:t>
              </a:r>
            </a:p>
          </p:txBody>
        </p:sp>
        <p:sp>
          <p:nvSpPr>
            <p:cNvPr id="6" name="Freeform 5"/>
            <p:cNvSpPr/>
            <p:nvPr/>
          </p:nvSpPr>
          <p:spPr>
            <a:xfrm>
              <a:off x="5431907" y="1593806"/>
              <a:ext cx="2363390" cy="1418034"/>
            </a:xfrm>
            <a:custGeom>
              <a:avLst/>
              <a:gdLst>
                <a:gd name="connsiteX0" fmla="*/ 0 w 2363390"/>
                <a:gd name="connsiteY0" fmla="*/ 0 h 1418034"/>
                <a:gd name="connsiteX1" fmla="*/ 2363390 w 2363390"/>
                <a:gd name="connsiteY1" fmla="*/ 0 h 1418034"/>
                <a:gd name="connsiteX2" fmla="*/ 2363390 w 2363390"/>
                <a:gd name="connsiteY2" fmla="*/ 1418034 h 1418034"/>
                <a:gd name="connsiteX3" fmla="*/ 0 w 2363390"/>
                <a:gd name="connsiteY3" fmla="*/ 1418034 h 1418034"/>
                <a:gd name="connsiteX4" fmla="*/ 0 w 2363390"/>
                <a:gd name="connsiteY4" fmla="*/ 0 h 1418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63390" h="1418034">
                  <a:moveTo>
                    <a:pt x="0" y="0"/>
                  </a:moveTo>
                  <a:lnTo>
                    <a:pt x="2363390" y="0"/>
                  </a:lnTo>
                  <a:lnTo>
                    <a:pt x="2363390" y="1418034"/>
                  </a:lnTo>
                  <a:lnTo>
                    <a:pt x="0" y="14180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marR="0" lvl="0" indent="0" algn="ctr" defTabSz="7112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Identify expanded set of </a:t>
              </a: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DB1348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Retail Environments</a:t>
              </a: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 led by occasion context</a:t>
              </a:r>
            </a:p>
          </p:txBody>
        </p:sp>
        <p:sp>
          <p:nvSpPr>
            <p:cNvPr id="14" name="Freeform 13"/>
            <p:cNvSpPr/>
            <p:nvPr/>
          </p:nvSpPr>
          <p:spPr>
            <a:xfrm>
              <a:off x="232448" y="3248179"/>
              <a:ext cx="2363390" cy="1418034"/>
            </a:xfrm>
            <a:custGeom>
              <a:avLst/>
              <a:gdLst>
                <a:gd name="connsiteX0" fmla="*/ 0 w 2363390"/>
                <a:gd name="connsiteY0" fmla="*/ 0 h 1418034"/>
                <a:gd name="connsiteX1" fmla="*/ 2363390 w 2363390"/>
                <a:gd name="connsiteY1" fmla="*/ 0 h 1418034"/>
                <a:gd name="connsiteX2" fmla="*/ 2363390 w 2363390"/>
                <a:gd name="connsiteY2" fmla="*/ 1418034 h 1418034"/>
                <a:gd name="connsiteX3" fmla="*/ 0 w 2363390"/>
                <a:gd name="connsiteY3" fmla="*/ 1418034 h 1418034"/>
                <a:gd name="connsiteX4" fmla="*/ 0 w 2363390"/>
                <a:gd name="connsiteY4" fmla="*/ 0 h 1418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63390" h="1418034">
                  <a:moveTo>
                    <a:pt x="0" y="0"/>
                  </a:moveTo>
                  <a:lnTo>
                    <a:pt x="2363390" y="0"/>
                  </a:lnTo>
                  <a:lnTo>
                    <a:pt x="2363390" y="1418034"/>
                  </a:lnTo>
                  <a:lnTo>
                    <a:pt x="0" y="14180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marR="0" lvl="0" indent="0" algn="ctr" defTabSz="7112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/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Unlock opportunities for </a:t>
              </a:r>
              <a:r>
                <a:rPr kumimoji="0" lang="en-US" sz="1400" b="1" i="0" u="none" strike="noStrike" kern="1200" cap="none" spc="0" normalizeH="0" baseline="0" noProof="0" dirty="0">
                  <a:ln/>
                  <a:solidFill>
                    <a:srgbClr val="DB1348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customer execution</a:t>
              </a: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DB1348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5" name="Freeform 14"/>
            <p:cNvSpPr/>
            <p:nvPr/>
          </p:nvSpPr>
          <p:spPr>
            <a:xfrm>
              <a:off x="2832177" y="3248179"/>
              <a:ext cx="2363390" cy="1418034"/>
            </a:xfrm>
            <a:custGeom>
              <a:avLst/>
              <a:gdLst>
                <a:gd name="connsiteX0" fmla="*/ 0 w 2363390"/>
                <a:gd name="connsiteY0" fmla="*/ 0 h 1418034"/>
                <a:gd name="connsiteX1" fmla="*/ 2363390 w 2363390"/>
                <a:gd name="connsiteY1" fmla="*/ 0 h 1418034"/>
                <a:gd name="connsiteX2" fmla="*/ 2363390 w 2363390"/>
                <a:gd name="connsiteY2" fmla="*/ 1418034 h 1418034"/>
                <a:gd name="connsiteX3" fmla="*/ 0 w 2363390"/>
                <a:gd name="connsiteY3" fmla="*/ 1418034 h 1418034"/>
                <a:gd name="connsiteX4" fmla="*/ 0 w 2363390"/>
                <a:gd name="connsiteY4" fmla="*/ 0 h 1418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63390" h="1418034">
                  <a:moveTo>
                    <a:pt x="0" y="0"/>
                  </a:moveTo>
                  <a:lnTo>
                    <a:pt x="2363390" y="0"/>
                  </a:lnTo>
                  <a:lnTo>
                    <a:pt x="2363390" y="1418034"/>
                  </a:lnTo>
                  <a:lnTo>
                    <a:pt x="0" y="14180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marR="0" lvl="0" indent="0" algn="ctr" defTabSz="7112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Fuel </a:t>
              </a: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DB1348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RGM 2.0 </a:t>
              </a: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in order to execute Occasion, Brand, Price, Pack, Channel architecture</a:t>
              </a:r>
            </a:p>
          </p:txBody>
        </p:sp>
        <p:sp>
          <p:nvSpPr>
            <p:cNvPr id="16" name="Freeform 15"/>
            <p:cNvSpPr/>
            <p:nvPr/>
          </p:nvSpPr>
          <p:spPr>
            <a:xfrm>
              <a:off x="5431907" y="3248179"/>
              <a:ext cx="2363390" cy="1418034"/>
            </a:xfrm>
            <a:custGeom>
              <a:avLst/>
              <a:gdLst>
                <a:gd name="connsiteX0" fmla="*/ 0 w 2363390"/>
                <a:gd name="connsiteY0" fmla="*/ 0 h 1418034"/>
                <a:gd name="connsiteX1" fmla="*/ 2363390 w 2363390"/>
                <a:gd name="connsiteY1" fmla="*/ 0 h 1418034"/>
                <a:gd name="connsiteX2" fmla="*/ 2363390 w 2363390"/>
                <a:gd name="connsiteY2" fmla="*/ 1418034 h 1418034"/>
                <a:gd name="connsiteX3" fmla="*/ 0 w 2363390"/>
                <a:gd name="connsiteY3" fmla="*/ 1418034 h 1418034"/>
                <a:gd name="connsiteX4" fmla="*/ 0 w 2363390"/>
                <a:gd name="connsiteY4" fmla="*/ 0 h 1418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63390" h="1418034">
                  <a:moveTo>
                    <a:pt x="0" y="0"/>
                  </a:moveTo>
                  <a:lnTo>
                    <a:pt x="2363390" y="0"/>
                  </a:lnTo>
                  <a:lnTo>
                    <a:pt x="2363390" y="1418034"/>
                  </a:lnTo>
                  <a:lnTo>
                    <a:pt x="0" y="14180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marR="0" lvl="0" indent="0" algn="ctr" defTabSz="7112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/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Identity opportunities for </a:t>
              </a:r>
              <a:r>
                <a:rPr kumimoji="0" lang="en-US" sz="1400" b="1" i="0" u="none" strike="noStrike" kern="1200" cap="none" spc="0" normalizeH="0" baseline="0" noProof="0" dirty="0">
                  <a:ln/>
                  <a:solidFill>
                    <a:srgbClr val="DB1348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shopper engagement</a:t>
              </a:r>
              <a:r>
                <a:rPr kumimoji="0" lang="en-US" sz="1400" b="1" i="0" u="none" strike="noStrike" kern="1200" cap="none" spc="0" normalizeH="0" baseline="0" noProof="0" dirty="0">
                  <a:ln/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, built into POS</a:t>
              </a: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7" name="Freeform 16"/>
            <p:cNvSpPr/>
            <p:nvPr/>
          </p:nvSpPr>
          <p:spPr>
            <a:xfrm>
              <a:off x="1532312" y="4902553"/>
              <a:ext cx="2363390" cy="1418034"/>
            </a:xfrm>
            <a:custGeom>
              <a:avLst/>
              <a:gdLst>
                <a:gd name="connsiteX0" fmla="*/ 0 w 2363390"/>
                <a:gd name="connsiteY0" fmla="*/ 0 h 1418034"/>
                <a:gd name="connsiteX1" fmla="*/ 2363390 w 2363390"/>
                <a:gd name="connsiteY1" fmla="*/ 0 h 1418034"/>
                <a:gd name="connsiteX2" fmla="*/ 2363390 w 2363390"/>
                <a:gd name="connsiteY2" fmla="*/ 1418034 h 1418034"/>
                <a:gd name="connsiteX3" fmla="*/ 0 w 2363390"/>
                <a:gd name="connsiteY3" fmla="*/ 1418034 h 1418034"/>
                <a:gd name="connsiteX4" fmla="*/ 0 w 2363390"/>
                <a:gd name="connsiteY4" fmla="*/ 0 h 1418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63390" h="1418034">
                  <a:moveTo>
                    <a:pt x="0" y="0"/>
                  </a:moveTo>
                  <a:lnTo>
                    <a:pt x="2363390" y="0"/>
                  </a:lnTo>
                  <a:lnTo>
                    <a:pt x="2363390" y="1418034"/>
                  </a:lnTo>
                  <a:lnTo>
                    <a:pt x="0" y="14180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marR="0" lvl="0" indent="0" algn="ctr" defTabSz="7112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Establish </a:t>
              </a: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DB1348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performance metrics </a:t>
              </a: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within occasion</a:t>
              </a:r>
            </a:p>
          </p:txBody>
        </p:sp>
        <p:sp>
          <p:nvSpPr>
            <p:cNvPr id="18" name="Freeform 17"/>
            <p:cNvSpPr/>
            <p:nvPr/>
          </p:nvSpPr>
          <p:spPr>
            <a:xfrm>
              <a:off x="4083120" y="4922136"/>
              <a:ext cx="2363390" cy="1418034"/>
            </a:xfrm>
            <a:custGeom>
              <a:avLst/>
              <a:gdLst>
                <a:gd name="connsiteX0" fmla="*/ 0 w 2363390"/>
                <a:gd name="connsiteY0" fmla="*/ 0 h 1418034"/>
                <a:gd name="connsiteX1" fmla="*/ 2363390 w 2363390"/>
                <a:gd name="connsiteY1" fmla="*/ 0 h 1418034"/>
                <a:gd name="connsiteX2" fmla="*/ 2363390 w 2363390"/>
                <a:gd name="connsiteY2" fmla="*/ 1418034 h 1418034"/>
                <a:gd name="connsiteX3" fmla="*/ 0 w 2363390"/>
                <a:gd name="connsiteY3" fmla="*/ 1418034 h 1418034"/>
                <a:gd name="connsiteX4" fmla="*/ 0 w 2363390"/>
                <a:gd name="connsiteY4" fmla="*/ 0 h 1418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63390" h="1418034">
                  <a:moveTo>
                    <a:pt x="0" y="0"/>
                  </a:moveTo>
                  <a:lnTo>
                    <a:pt x="2363390" y="0"/>
                  </a:lnTo>
                  <a:lnTo>
                    <a:pt x="2363390" y="1418034"/>
                  </a:lnTo>
                  <a:lnTo>
                    <a:pt x="0" y="14180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marR="0" lvl="0" indent="0" algn="ctr" defTabSz="7112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Trend and understand </a:t>
              </a: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DB1348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consumer behavioral change</a:t>
              </a:r>
            </a:p>
          </p:txBody>
        </p:sp>
      </p:grpSp>
      <p:sp>
        <p:nvSpPr>
          <p:cNvPr id="2" name="Rectangle 1"/>
          <p:cNvSpPr/>
          <p:nvPr/>
        </p:nvSpPr>
        <p:spPr>
          <a:xfrm>
            <a:off x="530163" y="239449"/>
            <a:ext cx="11217492" cy="1349902"/>
          </a:xfrm>
          <a:prstGeom prst="rect">
            <a:avLst/>
          </a:prstGeom>
        </p:spPr>
        <p:txBody>
          <a:bodyPr wrap="square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DB1348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The Kellogg's Eating Occasion Framework allows us to unlock significant growth opportunities...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08448" y="2138865"/>
            <a:ext cx="5372100" cy="3935077"/>
          </a:xfrm>
          <a:prstGeom prst="rect">
            <a:avLst/>
          </a:prstGeom>
        </p:spPr>
      </p:pic>
      <p:sp>
        <p:nvSpPr>
          <p:cNvPr id="19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710672" y="6532931"/>
            <a:ext cx="444062" cy="275677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6DCA39-FE7E-4B33-9419-C9BB65BD885E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537522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Understanding Occasions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6DCA39-FE7E-4B33-9419-C9BB65BD885E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857123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6DCA39-FE7E-4B33-9419-C9BB65BD885E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121642" y="1926499"/>
            <a:ext cx="5857907" cy="3140393"/>
            <a:chOff x="121642" y="1698913"/>
            <a:chExt cx="5857907" cy="3140393"/>
          </a:xfrm>
        </p:grpSpPr>
        <p:sp>
          <p:nvSpPr>
            <p:cNvPr id="6" name="Title 1"/>
            <p:cNvSpPr txBox="1">
              <a:spLocks/>
            </p:cNvSpPr>
            <p:nvPr/>
          </p:nvSpPr>
          <p:spPr>
            <a:xfrm>
              <a:off x="209551" y="2402742"/>
              <a:ext cx="5520428" cy="2436564"/>
            </a:xfrm>
            <a:prstGeom prst="rect">
              <a:avLst/>
            </a:prstGeom>
          </p:spPr>
          <p:txBody>
            <a:bodyPr vert="horz" wrap="square" lIns="91440" tIns="45720" rIns="91440" bIns="45720" rtlCol="0" anchor="t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rgbClr val="DB1348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l" defTabSz="670530" rtl="0" eaLnBrk="1" fontAlgn="auto" latinLnBrk="0" hangingPunct="1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j-ea"/>
                  <a:cs typeface="+mj-cs"/>
                </a:rPr>
                <a:t>An </a:t>
              </a: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DC2347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j-ea"/>
                  <a:cs typeface="+mj-cs"/>
                </a:rPr>
                <a:t>eating situation </a:t>
              </a: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j-ea"/>
                  <a:cs typeface="+mj-cs"/>
                </a:rPr>
                <a:t>surrounded by what is happening during a </a:t>
              </a: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DC2347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j-ea"/>
                  <a:cs typeface="+mj-cs"/>
                </a:rPr>
                <a:t>specific time and/or place</a:t>
              </a: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j-ea"/>
                  <a:cs typeface="+mj-cs"/>
                </a:rPr>
                <a:t>.</a:t>
              </a: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j-ea"/>
                  <a:cs typeface="+mj-cs"/>
                </a:rPr>
                <a:t> </a:t>
              </a: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j-ea"/>
                  <a:cs typeface="+mj-cs"/>
                </a:rPr>
                <a:t>This is enhanced by understanding </a:t>
              </a:r>
              <a:r>
                <a:rPr kumimoji="0" lang="en-US" sz="2000" b="0" i="0" u="sng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j-ea"/>
                  <a:cs typeface="+mj-cs"/>
                </a:rPr>
                <a:t>who</a:t>
              </a: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j-ea"/>
                  <a:cs typeface="+mj-cs"/>
                </a:rPr>
                <a:t> is eating, </a:t>
              </a:r>
              <a:r>
                <a:rPr kumimoji="0" lang="en-US" sz="2000" b="0" i="0" u="sng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j-ea"/>
                  <a:cs typeface="+mj-cs"/>
                </a:rPr>
                <a:t>what</a:t>
              </a: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j-ea"/>
                  <a:cs typeface="+mj-cs"/>
                </a:rPr>
                <a:t> they are eating, </a:t>
              </a:r>
              <a:r>
                <a:rPr kumimoji="0" lang="en-US" sz="2000" b="0" i="0" u="sng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j-ea"/>
                  <a:cs typeface="+mj-cs"/>
                </a:rPr>
                <a:t>why </a:t>
              </a: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j-ea"/>
                  <a:cs typeface="+mj-cs"/>
                </a:rPr>
                <a:t>they are eating, the </a:t>
              </a:r>
              <a:r>
                <a:rPr kumimoji="0" lang="en-US" sz="2000" b="0" i="0" u="sng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j-ea"/>
                  <a:cs typeface="+mj-cs"/>
                </a:rPr>
                <a:t>retail environment </a:t>
              </a: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j-ea"/>
                  <a:cs typeface="+mj-cs"/>
                </a:rPr>
                <a:t>where food was purchased, as well as the physical circumstances surrounding the occasion.</a:t>
              </a:r>
            </a:p>
          </p:txBody>
        </p:sp>
        <p:sp>
          <p:nvSpPr>
            <p:cNvPr id="73" name="Rounded Rectangle 72"/>
            <p:cNvSpPr/>
            <p:nvPr/>
          </p:nvSpPr>
          <p:spPr>
            <a:xfrm>
              <a:off x="121642" y="1698913"/>
              <a:ext cx="5857907" cy="526178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</p:spPr>
          <p:txBody>
            <a:bodyPr vert="horz" wrap="square" lIns="91440" tIns="45720" rIns="91440" bIns="45720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Medium Cond"/>
                  <a:ea typeface="+mn-ea"/>
                  <a:cs typeface="+mn-cs"/>
                </a:rPr>
                <a:t>AN OCCASION IS...</a:t>
              </a:r>
            </a:p>
          </p:txBody>
        </p:sp>
      </p:grpSp>
      <p:sp>
        <p:nvSpPr>
          <p:cNvPr id="75" name="Title 4">
            <a:extLst>
              <a:ext uri="{FF2B5EF4-FFF2-40B4-BE49-F238E27FC236}">
                <a16:creationId xmlns:a16="http://schemas.microsoft.com/office/drawing/2014/main" id="{19DB4480-4503-415E-A8F8-555B87EF71B2}"/>
              </a:ext>
            </a:extLst>
          </p:cNvPr>
          <p:cNvSpPr txBox="1">
            <a:spLocks/>
          </p:cNvSpPr>
          <p:nvPr/>
        </p:nvSpPr>
        <p:spPr>
          <a:xfrm>
            <a:off x="121642" y="311588"/>
            <a:ext cx="12070357" cy="5492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rgbClr val="DB1348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3200" b="0" i="0" u="none" strike="noStrike" kern="1200" cap="none" spc="0" normalizeH="0" baseline="0" noProof="0" dirty="0">
                <a:ln>
                  <a:noFill/>
                </a:ln>
                <a:solidFill>
                  <a:srgbClr val="DB1348"/>
                </a:solidFill>
                <a:effectLst/>
                <a:uLnTx/>
                <a:uFillTx/>
                <a:latin typeface="Franklin Gothic Medium Cond"/>
                <a:ea typeface="+mj-ea"/>
                <a:cs typeface="+mj-cs"/>
              </a:rPr>
              <a:t>Occasion Definition</a:t>
            </a:r>
          </a:p>
        </p:txBody>
      </p:sp>
      <p:pic>
        <p:nvPicPr>
          <p:cNvPr id="76" name="Picture 75">
            <a:extLst>
              <a:ext uri="{FF2B5EF4-FFF2-40B4-BE49-F238E27FC236}">
                <a16:creationId xmlns:a16="http://schemas.microsoft.com/office/drawing/2014/main" id="{045A479B-9C51-4C50-B554-BD80729C8038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3679527" y="3460695"/>
            <a:ext cx="4537488" cy="72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6459223" y="968834"/>
            <a:ext cx="5061385" cy="5055723"/>
            <a:chOff x="6459223" y="968834"/>
            <a:chExt cx="5061385" cy="5055723"/>
          </a:xfrm>
        </p:grpSpPr>
        <p:grpSp>
          <p:nvGrpSpPr>
            <p:cNvPr id="5" name="Group 4"/>
            <p:cNvGrpSpPr/>
            <p:nvPr/>
          </p:nvGrpSpPr>
          <p:grpSpPr>
            <a:xfrm>
              <a:off x="6459223" y="968834"/>
              <a:ext cx="5061385" cy="1006429"/>
              <a:chOff x="6459223" y="1298018"/>
              <a:chExt cx="5061385" cy="1006429"/>
            </a:xfrm>
          </p:grpSpPr>
          <p:sp>
            <p:nvSpPr>
              <p:cNvPr id="113" name="Rectangle 112"/>
              <p:cNvSpPr/>
              <p:nvPr/>
            </p:nvSpPr>
            <p:spPr>
              <a:xfrm>
                <a:off x="7340599" y="1298018"/>
                <a:ext cx="4180009" cy="10064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DB1348"/>
                    </a:solidFill>
                    <a:effectLst/>
                    <a:uLnTx/>
                    <a:uFillTx/>
                    <a:latin typeface="Franklin Gothic Medium Cond"/>
                    <a:ea typeface="+mn-ea"/>
                    <a:cs typeface="+mn-cs"/>
                  </a:rPr>
                  <a:t>WHEN</a:t>
                </a:r>
                <a:endPara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DB1348"/>
                  </a:solidFill>
                  <a:effectLst/>
                  <a:uLnTx/>
                  <a:uFillTx/>
                  <a:latin typeface="Franklin Gothic Medium Cond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50000"/>
                        <a:lumOff val="50000"/>
                      </a:prstClr>
                    </a:solidFill>
                    <a:effectLst/>
                    <a:uLnTx/>
                    <a:uFillTx/>
                    <a:latin typeface="Franklin Gothic Book" panose="020B0503020102020204" pitchFamily="34" charset="0"/>
                    <a:ea typeface="+mn-ea"/>
                    <a:cs typeface="+mn-cs"/>
                  </a:rPr>
                  <a:t>When the eating occasion happens (e.g., at breakfast, between meals, after work, right before going to bed, etc.)</a:t>
                </a:r>
              </a:p>
            </p:txBody>
          </p:sp>
          <p:pic>
            <p:nvPicPr>
              <p:cNvPr id="84" name="Picture 83">
                <a:extLst>
                  <a:ext uri="{FF2B5EF4-FFF2-40B4-BE49-F238E27FC236}">
                    <a16:creationId xmlns:a16="http://schemas.microsoft.com/office/drawing/2014/main" id="{74C3F554-8530-48A2-925A-3CC8045F05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459223" y="1441232"/>
                <a:ext cx="720000" cy="720000"/>
              </a:xfrm>
              <a:prstGeom prst="rect">
                <a:avLst/>
              </a:prstGeom>
            </p:spPr>
          </p:pic>
        </p:grpSp>
        <p:grpSp>
          <p:nvGrpSpPr>
            <p:cNvPr id="2" name="Group 1"/>
            <p:cNvGrpSpPr/>
            <p:nvPr/>
          </p:nvGrpSpPr>
          <p:grpSpPr>
            <a:xfrm>
              <a:off x="6459223" y="2078107"/>
              <a:ext cx="5061385" cy="812530"/>
              <a:chOff x="6459223" y="2191937"/>
              <a:chExt cx="5061385" cy="812530"/>
            </a:xfrm>
          </p:grpSpPr>
          <p:sp>
            <p:nvSpPr>
              <p:cNvPr id="114" name="Rectangle 113"/>
              <p:cNvSpPr/>
              <p:nvPr/>
            </p:nvSpPr>
            <p:spPr>
              <a:xfrm>
                <a:off x="7340599" y="2191937"/>
                <a:ext cx="4180009" cy="8125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DB1348"/>
                    </a:solidFill>
                    <a:effectLst/>
                    <a:uLnTx/>
                    <a:uFillTx/>
                    <a:latin typeface="Franklin Gothic Medium Cond"/>
                    <a:ea typeface="+mn-ea"/>
                    <a:cs typeface="+mn-cs"/>
                  </a:rPr>
                  <a:t>WHERE</a:t>
                </a:r>
                <a:endPara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DB1348"/>
                  </a:solidFill>
                  <a:effectLst/>
                  <a:uLnTx/>
                  <a:uFillTx/>
                  <a:latin typeface="Franklin Gothic Medium Cond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50000"/>
                        <a:lumOff val="50000"/>
                      </a:prstClr>
                    </a:solidFill>
                    <a:effectLst/>
                    <a:uLnTx/>
                    <a:uFillTx/>
                    <a:latin typeface="Franklin Gothic Book" panose="020B0503020102020204" pitchFamily="34" charset="0"/>
                    <a:ea typeface="+mn-ea"/>
                    <a:cs typeface="+mn-cs"/>
                  </a:rPr>
                  <a:t>Where the eating occasion takes place (e.g., at home, in the office, in a restaurant, etc.)</a:t>
                </a:r>
              </a:p>
            </p:txBody>
          </p:sp>
          <p:pic>
            <p:nvPicPr>
              <p:cNvPr id="85" name="Picture 84">
                <a:extLst>
                  <a:ext uri="{FF2B5EF4-FFF2-40B4-BE49-F238E27FC236}">
                    <a16:creationId xmlns:a16="http://schemas.microsoft.com/office/drawing/2014/main" id="{586744B6-370A-491B-BCE2-D25BCC57E6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459223" y="2238202"/>
                <a:ext cx="720000" cy="720000"/>
              </a:xfrm>
              <a:prstGeom prst="rect">
                <a:avLst/>
              </a:prstGeom>
            </p:spPr>
          </p:pic>
        </p:grpSp>
        <p:grpSp>
          <p:nvGrpSpPr>
            <p:cNvPr id="4" name="Group 3"/>
            <p:cNvGrpSpPr/>
            <p:nvPr/>
          </p:nvGrpSpPr>
          <p:grpSpPr>
            <a:xfrm>
              <a:off x="6459223" y="2993481"/>
              <a:ext cx="5061385" cy="1006429"/>
              <a:chOff x="6459223" y="3085858"/>
              <a:chExt cx="5061385" cy="1006429"/>
            </a:xfrm>
          </p:grpSpPr>
          <p:sp>
            <p:nvSpPr>
              <p:cNvPr id="115" name="Rectangle 114"/>
              <p:cNvSpPr/>
              <p:nvPr/>
            </p:nvSpPr>
            <p:spPr>
              <a:xfrm>
                <a:off x="7340599" y="3085858"/>
                <a:ext cx="4180009" cy="10064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DB1348"/>
                    </a:solidFill>
                    <a:effectLst/>
                    <a:uLnTx/>
                    <a:uFillTx/>
                    <a:latin typeface="Franklin Gothic Medium Cond"/>
                    <a:ea typeface="+mn-ea"/>
                    <a:cs typeface="+mn-cs"/>
                  </a:rPr>
                  <a:t>WHY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50000"/>
                        <a:lumOff val="50000"/>
                      </a:prstClr>
                    </a:solidFill>
                    <a:effectLst/>
                    <a:uLnTx/>
                    <a:uFillTx/>
                    <a:latin typeface="Franklin Gothic Book" panose="020B0503020102020204" pitchFamily="34" charset="0"/>
                    <a:ea typeface="+mn-ea"/>
                    <a:cs typeface="+mn-cs"/>
                  </a:rPr>
                  <a:t>Why the product is chosen instead of others (e.g., nutritional benefits, relieve boredom, satisfy hunger, within reach, etc.)</a:t>
                </a:r>
              </a:p>
            </p:txBody>
          </p:sp>
          <p:pic>
            <p:nvPicPr>
              <p:cNvPr id="86" name="Picture 85">
                <a:extLst>
                  <a:ext uri="{FF2B5EF4-FFF2-40B4-BE49-F238E27FC236}">
                    <a16:creationId xmlns:a16="http://schemas.microsoft.com/office/drawing/2014/main" id="{21FF4724-B583-45DB-91BE-14DF16825B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459223" y="3229072"/>
                <a:ext cx="720000" cy="720000"/>
              </a:xfrm>
              <a:prstGeom prst="rect">
                <a:avLst/>
              </a:prstGeom>
            </p:spPr>
          </p:pic>
        </p:grpSp>
        <p:grpSp>
          <p:nvGrpSpPr>
            <p:cNvPr id="7" name="Group 6"/>
            <p:cNvGrpSpPr/>
            <p:nvPr/>
          </p:nvGrpSpPr>
          <p:grpSpPr>
            <a:xfrm>
              <a:off x="6459223" y="4102754"/>
              <a:ext cx="5061385" cy="1006429"/>
              <a:chOff x="6459223" y="3979779"/>
              <a:chExt cx="5061385" cy="1006429"/>
            </a:xfrm>
          </p:grpSpPr>
          <p:sp>
            <p:nvSpPr>
              <p:cNvPr id="116" name="Rectangle 115"/>
              <p:cNvSpPr/>
              <p:nvPr/>
            </p:nvSpPr>
            <p:spPr>
              <a:xfrm>
                <a:off x="7340599" y="3979779"/>
                <a:ext cx="4180009" cy="10064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DB1348"/>
                    </a:solidFill>
                    <a:effectLst/>
                    <a:uLnTx/>
                    <a:uFillTx/>
                    <a:latin typeface="Franklin Gothic Medium Cond"/>
                    <a:ea typeface="+mn-ea"/>
                    <a:cs typeface="+mn-cs"/>
                  </a:rPr>
                  <a:t>WHO/WHO WITH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50000"/>
                        <a:lumOff val="50000"/>
                      </a:prstClr>
                    </a:solidFill>
                    <a:effectLst/>
                    <a:uLnTx/>
                    <a:uFillTx/>
                    <a:latin typeface="Franklin Gothic Book" panose="020B0503020102020204" pitchFamily="34" charset="0"/>
                    <a:ea typeface="+mn-ea"/>
                    <a:cs typeface="+mn-cs"/>
                  </a:rPr>
                  <a:t>Who consumes the product and with whom (e.g., children at breakfast with parents, young millennials alone at night, etc.)</a:t>
                </a:r>
              </a:p>
            </p:txBody>
          </p:sp>
          <p:pic>
            <p:nvPicPr>
              <p:cNvPr id="87" name="Picture 86">
                <a:extLst>
                  <a:ext uri="{FF2B5EF4-FFF2-40B4-BE49-F238E27FC236}">
                    <a16:creationId xmlns:a16="http://schemas.microsoft.com/office/drawing/2014/main" id="{5EACBBD4-346E-461B-864C-61743CB4BA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459223" y="4122993"/>
                <a:ext cx="720000" cy="720000"/>
              </a:xfrm>
              <a:prstGeom prst="rect">
                <a:avLst/>
              </a:prstGeom>
            </p:spPr>
          </p:pic>
        </p:grpSp>
        <p:grpSp>
          <p:nvGrpSpPr>
            <p:cNvPr id="8" name="Group 7"/>
            <p:cNvGrpSpPr/>
            <p:nvPr/>
          </p:nvGrpSpPr>
          <p:grpSpPr>
            <a:xfrm>
              <a:off x="6459223" y="5212027"/>
              <a:ext cx="5061385" cy="812530"/>
              <a:chOff x="6459223" y="4873699"/>
              <a:chExt cx="5061385" cy="812530"/>
            </a:xfrm>
          </p:grpSpPr>
          <p:sp>
            <p:nvSpPr>
              <p:cNvPr id="117" name="Rectangle 116"/>
              <p:cNvSpPr/>
              <p:nvPr/>
            </p:nvSpPr>
            <p:spPr>
              <a:xfrm>
                <a:off x="7340599" y="4873699"/>
                <a:ext cx="4180009" cy="8125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DB1348"/>
                    </a:solidFill>
                    <a:effectLst/>
                    <a:uLnTx/>
                    <a:uFillTx/>
                    <a:latin typeface="Franklin Gothic Medium Cond"/>
                    <a:ea typeface="+mn-ea"/>
                    <a:cs typeface="+mn-cs"/>
                  </a:rPr>
                  <a:t>WHAT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50000"/>
                        <a:lumOff val="50000"/>
                      </a:prstClr>
                    </a:solidFill>
                    <a:effectLst/>
                    <a:uLnTx/>
                    <a:uFillTx/>
                    <a:latin typeface="Franklin Gothic Book" panose="020B0503020102020204" pitchFamily="34" charset="0"/>
                    <a:ea typeface="+mn-ea"/>
                    <a:cs typeface="+mn-cs"/>
                  </a:rPr>
                  <a:t>What is eaten (e.g. trial mix, granola bar with a cup of coffee, cereal with yogurt, etc.)</a:t>
                </a:r>
              </a:p>
            </p:txBody>
          </p:sp>
          <p:pic>
            <p:nvPicPr>
              <p:cNvPr id="88" name="Picture 87">
                <a:extLst>
                  <a:ext uri="{FF2B5EF4-FFF2-40B4-BE49-F238E27FC236}">
                    <a16:creationId xmlns:a16="http://schemas.microsoft.com/office/drawing/2014/main" id="{657F8C88-DFC4-441A-AC90-E88B85CAEE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459223" y="4919964"/>
                <a:ext cx="720000" cy="7200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447730609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Custom 32">
      <a:dk1>
        <a:sysClr val="windowText" lastClr="000000"/>
      </a:dk1>
      <a:lt1>
        <a:sysClr val="window" lastClr="FFFFFF"/>
      </a:lt1>
      <a:dk2>
        <a:srgbClr val="DB1348"/>
      </a:dk2>
      <a:lt2>
        <a:srgbClr val="E7E6E6"/>
      </a:lt2>
      <a:accent1>
        <a:srgbClr val="DB1348"/>
      </a:accent1>
      <a:accent2>
        <a:srgbClr val="B68F68"/>
      </a:accent2>
      <a:accent3>
        <a:srgbClr val="003960"/>
      </a:accent3>
      <a:accent4>
        <a:srgbClr val="43BDA0"/>
      </a:accent4>
      <a:accent5>
        <a:srgbClr val="F9B9CA"/>
      </a:accent5>
      <a:accent6>
        <a:srgbClr val="61BBFF"/>
      </a:accent6>
      <a:hlink>
        <a:srgbClr val="0563C1"/>
      </a:hlink>
      <a:folHlink>
        <a:srgbClr val="954F72"/>
      </a:folHlink>
    </a:clrScheme>
    <a:fontScheme name="Custom 3">
      <a:majorFont>
        <a:latin typeface="Franklin Gothic Medium Cond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3651</TotalTime>
  <Words>5120</Words>
  <Application>Microsoft Office PowerPoint</Application>
  <PresentationFormat>Widescreen</PresentationFormat>
  <Paragraphs>1439</Paragraphs>
  <Slides>26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Arial</vt:lpstr>
      <vt:lpstr>Arial Narrow</vt:lpstr>
      <vt:lpstr>Calibri</vt:lpstr>
      <vt:lpstr>Franklin Gothic Book</vt:lpstr>
      <vt:lpstr>Franklin Gothic Medium</vt:lpstr>
      <vt:lpstr>Franklin Gothic Medium Cond</vt:lpstr>
      <vt:lpstr>1_Office Theme</vt:lpstr>
      <vt:lpstr>Kellogg’s  Eating Occasions Framework</vt:lpstr>
      <vt:lpstr>PowerPoint Presentation</vt:lpstr>
      <vt:lpstr>Occasions allow us to move beyond category-first thinking</vt:lpstr>
      <vt:lpstr>Occasions will influence all aspects of the business…</vt:lpstr>
      <vt:lpstr>Eating Occasions Shape Category Growth</vt:lpstr>
      <vt:lpstr>Eating Occasions Unlock Retailer Execution</vt:lpstr>
      <vt:lpstr>This is a Big Change with a Big Path to Growth!</vt:lpstr>
      <vt:lpstr>Understanding Occasions</vt:lpstr>
      <vt:lpstr>PowerPoint Presentation</vt:lpstr>
      <vt:lpstr>PowerPoint Presentation</vt:lpstr>
      <vt:lpstr>PowerPoint Presentation</vt:lpstr>
      <vt:lpstr>By understanding our strategic goals for the framework and applying the eating occasion definition, we developed a data-driven eating occasion framework. </vt:lpstr>
      <vt:lpstr>Sample &amp; Method</vt:lpstr>
      <vt:lpstr>Kellogg’s  Eating Occasion Framework</vt:lpstr>
      <vt:lpstr>Unweighted [weighted] Base: Eating Occasions among Age 4-70                             .See notes section for more information. When viewed as a total population, children age 4-12 and adults/teens age 13-70 have been weighted to match population proportions. </vt:lpstr>
      <vt:lpstr>PowerPoint Presentation</vt:lpstr>
      <vt:lpstr>Kids Occasion Profiles</vt:lpstr>
      <vt:lpstr>KIDS – Occasion and Category Sizing</vt:lpstr>
      <vt:lpstr>KIDS - Behavior within Occasions</vt:lpstr>
      <vt:lpstr>APPENDIX</vt:lpstr>
      <vt:lpstr>KIDS  INTERPRETATION GUIDE</vt:lpstr>
      <vt:lpstr>KIDS INTERPRETATION GUIDE</vt:lpstr>
      <vt:lpstr>OCCASION DEFINITIONS</vt:lpstr>
      <vt:lpstr>OCCASION DEFINITIONS</vt:lpstr>
      <vt:lpstr>Questionnaire Information</vt:lpstr>
      <vt:lpstr>Questionnaire Information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KIDS AGE 4-12</dc:title>
  <dc:creator>Anuradha Nawkhare</dc:creator>
  <cp:lastModifiedBy>Sabat Ullah</cp:lastModifiedBy>
  <cp:revision>109</cp:revision>
  <dcterms:created xsi:type="dcterms:W3CDTF">2019-10-08T10:13:39Z</dcterms:created>
  <dcterms:modified xsi:type="dcterms:W3CDTF">2022-04-26T15:50:51Z</dcterms:modified>
</cp:coreProperties>
</file>